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1" r:id="rId5"/>
    <p:sldMasterId id="2147483682" r:id="rId6"/>
    <p:sldMasterId id="2147483648" r:id="rId7"/>
  </p:sldMasterIdLst>
  <p:sldIdLst>
    <p:sldId id="330" r:id="rId8"/>
    <p:sldId id="331" r:id="rId9"/>
    <p:sldId id="334" r:id="rId10"/>
    <p:sldId id="335" r:id="rId11"/>
    <p:sldId id="351" r:id="rId12"/>
    <p:sldId id="356" r:id="rId13"/>
    <p:sldId id="344" r:id="rId14"/>
    <p:sldId id="352" r:id="rId15"/>
    <p:sldId id="353" r:id="rId16"/>
    <p:sldId id="354" r:id="rId17"/>
    <p:sldId id="350" r:id="rId18"/>
    <p:sldId id="338" r:id="rId19"/>
    <p:sldId id="355" r:id="rId20"/>
    <p:sldId id="358" r:id="rId21"/>
    <p:sldId id="361" r:id="rId22"/>
    <p:sldId id="362" r:id="rId23"/>
    <p:sldId id="363" r:id="rId24"/>
    <p:sldId id="364" r:id="rId25"/>
    <p:sldId id="365" r:id="rId26"/>
    <p:sldId id="366" r:id="rId27"/>
    <p:sldId id="367" r:id="rId28"/>
    <p:sldId id="34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0A9C69-6A37-12D8-FEDE-6EAD7056B381}" name="Robertson, Kyle" initials="RK" userId="S::Kyle.Robertson@theamericancollege.edu::9f4dfc47-f332-40d3-99fa-1ffe4adcfe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594C43-24D0-0544-B2B0-6DD18C437F4C}" v="1" dt="2026-07-27T19:10:41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02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2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hyperlink" Target="https://www.facebook.com/theamericancollege" TargetMode="External"/><Relationship Id="rId7" Type="http://schemas.openxmlformats.org/officeDocument/2006/relationships/hyperlink" Target="https://www.youtube.com/user/TheAmerCol1927" TargetMode="External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11" Type="http://schemas.openxmlformats.org/officeDocument/2006/relationships/image" Target="../media/image2.emf"/><Relationship Id="rId5" Type="http://schemas.openxmlformats.org/officeDocument/2006/relationships/hyperlink" Target="https://www.linkedin.com/groups?gid=1832262" TargetMode="External"/><Relationship Id="rId10" Type="http://schemas.openxmlformats.org/officeDocument/2006/relationships/image" Target="../media/image7.emf"/><Relationship Id="rId4" Type="http://schemas.openxmlformats.org/officeDocument/2006/relationships/image" Target="../media/image4.emf"/><Relationship Id="rId9" Type="http://schemas.openxmlformats.org/officeDocument/2006/relationships/hyperlink" Target="https://twitter.com/TheAmerCol" TargetMode="Externa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emf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hyperlink" Target="https://www.facebook.com/theamericancollege" TargetMode="External"/><Relationship Id="rId7" Type="http://schemas.openxmlformats.org/officeDocument/2006/relationships/hyperlink" Target="https://www.youtube.com/user/TheAmerCol1927" TargetMode="External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11" Type="http://schemas.openxmlformats.org/officeDocument/2006/relationships/image" Target="../media/image8.svg"/><Relationship Id="rId5" Type="http://schemas.openxmlformats.org/officeDocument/2006/relationships/hyperlink" Target="https://www.linkedin.com/groups?gid=1832262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11.svg"/><Relationship Id="rId9" Type="http://schemas.openxmlformats.org/officeDocument/2006/relationships/hyperlink" Target="https://twitter.com/TheAmerCol" TargetMode="Externa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hyperlink" Target="https://www.facebook.com/theamericancollege" TargetMode="External"/><Relationship Id="rId7" Type="http://schemas.openxmlformats.org/officeDocument/2006/relationships/hyperlink" Target="https://www.youtube.com/user/TheAmerCol1927" TargetMode="External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svg"/><Relationship Id="rId11" Type="http://schemas.openxmlformats.org/officeDocument/2006/relationships/image" Target="../media/image8.svg"/><Relationship Id="rId5" Type="http://schemas.openxmlformats.org/officeDocument/2006/relationships/hyperlink" Target="https://www.linkedin.com/groups?gid=1832262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11.svg"/><Relationship Id="rId9" Type="http://schemas.openxmlformats.org/officeDocument/2006/relationships/hyperlink" Target="https://twitter.com/TheAmerCol" TargetMode="Externa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9C3F74-596A-3C5C-2D34-A30C540656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31BAEB1-7D3C-214F-943C-6A58C1805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9257" y="4079530"/>
            <a:ext cx="10856686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presentation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83EB96-F811-1641-80F3-BA90318C5F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69257" y="512938"/>
            <a:ext cx="2102536" cy="681309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CD03D98-860A-AC4D-8CDE-D10BC4A373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257" y="5337138"/>
            <a:ext cx="10856686" cy="44187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 cap="none" spc="0" baseline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9257" y="1515935"/>
            <a:ext cx="10856686" cy="216818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Presentation Title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74808B50-BA39-7834-560D-5C77672DC7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257" y="5897096"/>
            <a:ext cx="10856686" cy="44187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b="0" i="0" cap="none" spc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830FFD-4B44-3B4B-494D-63DFDD88FE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6991690" y="323811"/>
            <a:ext cx="3549878" cy="174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66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Outro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796B24-023B-C4B1-FD73-ADF1C827DC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679711"/>
            <a:ext cx="12192000" cy="2168182"/>
          </a:xfrm>
          <a:prstGeom prst="rect">
            <a:avLst/>
          </a:prstGeom>
        </p:spPr>
        <p:txBody>
          <a:bodyPr anchor="b"/>
          <a:lstStyle>
            <a:lvl1pPr algn="ctr">
              <a:defRPr sz="4400" b="0" i="0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CDFE91-F1DE-B544-B819-830E3AE46D1B}"/>
              </a:ext>
            </a:extLst>
          </p:cNvPr>
          <p:cNvGrpSpPr/>
          <p:nvPr userDrawn="1"/>
        </p:nvGrpSpPr>
        <p:grpSpPr>
          <a:xfrm>
            <a:off x="5047441" y="5586081"/>
            <a:ext cx="2021580" cy="320070"/>
            <a:chOff x="5047441" y="5338945"/>
            <a:chExt cx="2021580" cy="320070"/>
          </a:xfrm>
        </p:grpSpPr>
        <p:pic>
          <p:nvPicPr>
            <p:cNvPr id="4" name="Picture 3">
              <a:hlinkClick r:id="rId3"/>
              <a:extLst>
                <a:ext uri="{FF2B5EF4-FFF2-40B4-BE49-F238E27FC236}">
                  <a16:creationId xmlns:a16="http://schemas.microsoft.com/office/drawing/2014/main" id="{E6018D30-AC7A-FE4A-AAE0-53A7ECDA06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5047441" y="5338945"/>
              <a:ext cx="320040" cy="320040"/>
            </a:xfrm>
            <a:prstGeom prst="rect">
              <a:avLst/>
            </a:prstGeom>
          </p:spPr>
        </p:pic>
        <p:pic>
          <p:nvPicPr>
            <p:cNvPr id="5" name="Picture 4">
              <a:hlinkClick r:id="rId5"/>
              <a:extLst>
                <a:ext uri="{FF2B5EF4-FFF2-40B4-BE49-F238E27FC236}">
                  <a16:creationId xmlns:a16="http://schemas.microsoft.com/office/drawing/2014/main" id="{8E77289D-BBCA-1049-AFAF-EABED47E16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rcRect/>
            <a:stretch/>
          </p:blipFill>
          <p:spPr>
            <a:xfrm>
              <a:off x="5614621" y="5338945"/>
              <a:ext cx="320040" cy="320040"/>
            </a:xfrm>
            <a:prstGeom prst="rect">
              <a:avLst/>
            </a:prstGeom>
          </p:spPr>
        </p:pic>
        <p:pic>
          <p:nvPicPr>
            <p:cNvPr id="6" name="Picture 5">
              <a:hlinkClick r:id="rId7"/>
              <a:extLst>
                <a:ext uri="{FF2B5EF4-FFF2-40B4-BE49-F238E27FC236}">
                  <a16:creationId xmlns:a16="http://schemas.microsoft.com/office/drawing/2014/main" id="{851FDD00-8598-0942-BDB1-90ACA90293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rcRect/>
            <a:stretch/>
          </p:blipFill>
          <p:spPr>
            <a:xfrm>
              <a:off x="6181801" y="5338975"/>
              <a:ext cx="320040" cy="320040"/>
            </a:xfrm>
            <a:prstGeom prst="rect">
              <a:avLst/>
            </a:prstGeom>
          </p:spPr>
        </p:pic>
        <p:pic>
          <p:nvPicPr>
            <p:cNvPr id="7" name="Picture 6">
              <a:hlinkClick r:id="rId9"/>
              <a:extLst>
                <a:ext uri="{FF2B5EF4-FFF2-40B4-BE49-F238E27FC236}">
                  <a16:creationId xmlns:a16="http://schemas.microsoft.com/office/drawing/2014/main" id="{21BFEC17-564C-2247-B57E-E50BA0711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/>
            <a:stretch/>
          </p:blipFill>
          <p:spPr>
            <a:xfrm>
              <a:off x="6748981" y="5338945"/>
              <a:ext cx="320040" cy="320040"/>
            </a:xfrm>
            <a:prstGeom prst="rect">
              <a:avLst/>
            </a:prstGeom>
          </p:spPr>
        </p:pic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F9BACB-8E84-BA41-A12F-D9E1E9C29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192766"/>
            <a:ext cx="9144000" cy="4968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1" u="sng" spc="50" baseline="0">
                <a:solidFill>
                  <a:srgbClr val="FF8D78"/>
                </a:solidFill>
                <a:latin typeface="Arial" panose="020B0604020202020204" pitchFamily="34" charset="0"/>
              </a:defRPr>
            </a:lvl1pPr>
            <a:lvl2pPr marL="4572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2pPr>
            <a:lvl3pPr marL="9144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3pPr>
            <a:lvl4pPr marL="13716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4pPr>
            <a:lvl5pPr marL="18288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err="1"/>
              <a:t>TheAmericanCollege.edu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6218C5-16D6-6C08-58D5-4C74F69F9D68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769257" y="512938"/>
            <a:ext cx="2102536" cy="681309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3420928E-5570-61A4-64FF-D68A7A684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406136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31BAEB1-7D3C-214F-943C-6A58C1805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9257" y="4183790"/>
            <a:ext cx="10856686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presentation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83EB96-F811-1641-80F3-BA90318C5F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BFDA17-D236-C34C-BD0F-2D756EE67B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257" y="5855958"/>
            <a:ext cx="10856686" cy="6506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cap="none" spc="50" baseline="0">
                <a:solidFill>
                  <a:srgbClr val="24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CD03D98-860A-AC4D-8CDE-D10BC4A373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257" y="5337138"/>
            <a:ext cx="10856686" cy="37574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 cap="none" spc="0" baseline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9257" y="1515935"/>
            <a:ext cx="10856686" cy="216818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Presentation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0A1220-3240-2CA5-1C7A-E0017C5455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5084063" y="328593"/>
            <a:ext cx="6541879" cy="13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6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ext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BF717-2136-7042-A055-C26EF5B66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75100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19978-3DC4-9E44-B0C1-B687A8C9DA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256" y="2714171"/>
            <a:ext cx="10751004" cy="37011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a 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54CDF09-8530-BBB8-D4D7-15FDBE9F433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793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5C87FBF-9ED7-1597-8974-8CC80B7B60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1515935"/>
            <a:ext cx="12191998" cy="216818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409B56-5684-74C4-9A1E-0785F5AE2B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CC3525CC-94BB-361F-B89C-68F29C4864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90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2 Column Text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808AC9-3E0D-3840-87FC-64787DA08E6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257" y="2678711"/>
            <a:ext cx="10584543" cy="3258066"/>
          </a:xfrm>
          <a:prstGeom prst="rect">
            <a:avLst/>
          </a:prstGeom>
        </p:spPr>
        <p:txBody>
          <a:bodyPr numCol="2" spcCol="457200"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pPr lvl="0"/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fusce</a:t>
            </a:r>
            <a:r>
              <a:rPr lang="en-US"/>
              <a:t> id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vel.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vitae. A diam </a:t>
            </a:r>
            <a:r>
              <a:rPr lang="en-US" err="1"/>
              <a:t>maecenas</a:t>
            </a:r>
            <a:r>
              <a:rPr lang="en-US"/>
              <a:t> sed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Metus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 mi in. </a:t>
            </a:r>
            <a:r>
              <a:rPr lang="en-US" err="1"/>
              <a:t>Placerat</a:t>
            </a:r>
            <a:r>
              <a:rPr lang="en-US"/>
              <a:t> in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sed </a:t>
            </a:r>
            <a:r>
              <a:rPr lang="en-US" err="1"/>
              <a:t>euismod</a:t>
            </a:r>
            <a:r>
              <a:rPr lang="en-US"/>
              <a:t> nisi porta. </a:t>
            </a:r>
            <a:r>
              <a:rPr lang="en-US" err="1"/>
              <a:t>Venenatis</a:t>
            </a:r>
            <a:r>
              <a:rPr lang="en-US"/>
              <a:t> a </a:t>
            </a:r>
            <a:r>
              <a:rPr lang="en-US" err="1"/>
              <a:t>condimentum</a:t>
            </a:r>
            <a:r>
              <a:rPr lang="en-US"/>
              <a:t> vitae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FC425D-3245-984A-879D-840116B58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58454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D5D1A7-1B54-F643-5591-3AC4CC783F2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5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mparison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DCD81-305A-1741-A099-49B373FF8B0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1548" y="165847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Comparison Title/Subheading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1E20-F26C-3742-9EFA-D13EC8E0E8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8807" y="1658478"/>
            <a:ext cx="5304275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Comparison Title/Subheading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519CB4-84C1-F044-BAE9-3DB080D1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962447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76C0A-A92D-054B-84B5-80554A1A068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960" y="2668128"/>
            <a:ext cx="5193958" cy="3644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877C8-2BB5-2545-A71A-5083B8BB31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6451" y="2668129"/>
            <a:ext cx="5304276" cy="364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4DE985-1D4C-4ECC-ECC8-AB68AED2495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711" y="1787854"/>
            <a:ext cx="2289" cy="4484053"/>
          </a:xfrm>
          <a:prstGeom prst="line">
            <a:avLst/>
          </a:prstGeom>
          <a:ln>
            <a:solidFill>
              <a:srgbClr val="E5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2F7F51-32C4-0C1E-352D-D8BF1B8B0BED}"/>
              </a:ext>
            </a:extLst>
          </p:cNvPr>
          <p:cNvCxnSpPr>
            <a:cxnSpLocks/>
          </p:cNvCxnSpPr>
          <p:nvPr userDrawn="1"/>
        </p:nvCxnSpPr>
        <p:spPr>
          <a:xfrm flipH="1">
            <a:off x="6246111" y="1940254"/>
            <a:ext cx="2289" cy="4484053"/>
          </a:xfrm>
          <a:prstGeom prst="line">
            <a:avLst/>
          </a:prstGeom>
          <a:ln>
            <a:solidFill>
              <a:srgbClr val="420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673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EB01CE7-D140-1E4B-8EB2-2C365F899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5156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36523119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ed Text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286009-4E0B-E046-83C2-67F87FB748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9959" y="2436057"/>
            <a:ext cx="10750301" cy="3986568"/>
          </a:xfrm>
          <a:prstGeom prst="rect">
            <a:avLst/>
          </a:prstGeom>
        </p:spPr>
        <p:txBody>
          <a:bodyPr numCol="1" spcCol="0"/>
          <a:lstStyle>
            <a:lvl1pPr marL="342900" indent="-342900">
              <a:lnSpc>
                <a:spcPct val="14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40000"/>
              </a:lnSpc>
              <a:spcAft>
                <a:spcPts val="300"/>
              </a:spcAft>
              <a:buFont typeface="Courier New" panose="02070309020205020404" pitchFamily="49" charset="0"/>
              <a:buChar char="o"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6F0E71-912F-5B42-913C-CAED97FF2C3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545610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E07FB9-DB73-7799-16EA-9720E46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7503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661798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582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 and Photo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05B4CD7-76D0-1847-8343-161A2E4FB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816989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AA5F65-80DA-094D-93BF-1D3FA0A48C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960" y="1825625"/>
            <a:ext cx="5500816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lorem dolor.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341BB-40C3-0841-B835-6C0A67F01D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59146" y="1825625"/>
            <a:ext cx="4827801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r>
              <a:rPr lang="en-US"/>
              <a:t>Photograph</a:t>
            </a:r>
          </a:p>
        </p:txBody>
      </p:sp>
    </p:spTree>
    <p:extLst>
      <p:ext uri="{BB962C8B-B14F-4D97-AF65-F5344CB8AC3E}">
        <p14:creationId xmlns:p14="http://schemas.microsoft.com/office/powerpoint/2010/main" val="184678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ext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AB17A3-8468-9012-A907-0AAD44DF11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ABF717-2136-7042-A055-C26EF5B66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75100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19978-3DC4-9E44-B0C1-B687A8C9DA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256" y="2714171"/>
            <a:ext cx="10751004" cy="37011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a 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54CDF09-8530-BBB8-D4D7-15FDBE9F433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91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Outro -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683833"/>
            <a:ext cx="12192000" cy="1093545"/>
          </a:xfrm>
          <a:prstGeom prst="rect">
            <a:avLst/>
          </a:prstGeom>
        </p:spPr>
        <p:txBody>
          <a:bodyPr anchor="b"/>
          <a:lstStyle>
            <a:lvl1pPr algn="ctr">
              <a:defRPr sz="4400" b="0" i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20928E-5570-61A4-64FF-D68A7A684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3113276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403214-C1BC-4A91-C9B4-443722EBF3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89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9C3F74-596A-3C5C-2D34-A30C540656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31BAEB1-7D3C-214F-943C-6A58C1805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9257" y="4183790"/>
            <a:ext cx="10856686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presentation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83EB96-F811-1641-80F3-BA90318C5F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BFDA17-D236-C34C-BD0F-2D756EE67B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257" y="5855958"/>
            <a:ext cx="10856686" cy="6506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cap="none" spc="50" baseline="0">
                <a:solidFill>
                  <a:srgbClr val="24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CD03D98-860A-AC4D-8CDE-D10BC4A373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257" y="5337138"/>
            <a:ext cx="10856686" cy="37574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 cap="none" spc="0" baseline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9257" y="1515935"/>
            <a:ext cx="10856686" cy="216818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Presentation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0A1220-3240-2CA5-1C7A-E0017C5455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43000"/>
          </a:blip>
          <a:stretch>
            <a:fillRect/>
          </a:stretch>
        </p:blipFill>
        <p:spPr>
          <a:xfrm>
            <a:off x="5084063" y="328593"/>
            <a:ext cx="6541879" cy="13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4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1AD9952F-DEFC-AA2E-8EF9-F6B155423C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ABF717-2136-7042-A055-C26EF5B66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75100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19978-3DC4-9E44-B0C1-B687A8C9DA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256" y="2714171"/>
            <a:ext cx="10751004" cy="37011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a 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54CDF09-8530-BBB8-D4D7-15FDBE9F433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67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7CA84DA8-F60B-34C5-200F-C7D731D78B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C87FBF-9ED7-1597-8974-8CC80B7B60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1515935"/>
            <a:ext cx="12191998" cy="216818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409B56-5684-74C4-9A1E-0785F5AE2B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CC3525CC-94BB-361F-B89C-68F29C4864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47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2 Column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C379581-DC63-FB51-AD52-E197AC9BB3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808AC9-3E0D-3840-87FC-64787DA08E6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257" y="2678711"/>
            <a:ext cx="10584543" cy="3258066"/>
          </a:xfrm>
          <a:prstGeom prst="rect">
            <a:avLst/>
          </a:prstGeom>
        </p:spPr>
        <p:txBody>
          <a:bodyPr numCol="2" spcCol="457200"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pPr lvl="0"/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fusce</a:t>
            </a:r>
            <a:r>
              <a:rPr lang="en-US"/>
              <a:t> id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vel.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vitae. A diam </a:t>
            </a:r>
            <a:r>
              <a:rPr lang="en-US" err="1"/>
              <a:t>maecenas</a:t>
            </a:r>
            <a:r>
              <a:rPr lang="en-US"/>
              <a:t> sed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Metus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 mi in. </a:t>
            </a:r>
            <a:r>
              <a:rPr lang="en-US" err="1"/>
              <a:t>Placerat</a:t>
            </a:r>
            <a:r>
              <a:rPr lang="en-US"/>
              <a:t> in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sed </a:t>
            </a:r>
            <a:r>
              <a:rPr lang="en-US" err="1"/>
              <a:t>euismod</a:t>
            </a:r>
            <a:r>
              <a:rPr lang="en-US"/>
              <a:t> nisi porta. </a:t>
            </a:r>
            <a:r>
              <a:rPr lang="en-US" err="1"/>
              <a:t>Venenatis</a:t>
            </a:r>
            <a:r>
              <a:rPr lang="en-US"/>
              <a:t> a </a:t>
            </a:r>
            <a:r>
              <a:rPr lang="en-US" err="1"/>
              <a:t>condimentum</a:t>
            </a:r>
            <a:r>
              <a:rPr lang="en-US"/>
              <a:t> vitae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FC425D-3245-984A-879D-840116B58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58454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D5D1A7-1B54-F643-5591-3AC4CC783F2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059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mparison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F550E4-44F7-A199-7F5D-E4155ED5F1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DCD81-305A-1741-A099-49B373FF8B0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1548" y="165847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Comparison Title/Subheading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1E20-F26C-3742-9EFA-D13EC8E0E8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8807" y="1658478"/>
            <a:ext cx="5304275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Comparison Title/Subheading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519CB4-84C1-F044-BAE9-3DB080D1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962447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76C0A-A92D-054B-84B5-80554A1A068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960" y="2668128"/>
            <a:ext cx="5193958" cy="3644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877C8-2BB5-2545-A71A-5083B8BB31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6451" y="2668129"/>
            <a:ext cx="5304276" cy="364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4DE985-1D4C-4ECC-ECC8-AB68AED2495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711" y="1787854"/>
            <a:ext cx="2289" cy="4484053"/>
          </a:xfrm>
          <a:prstGeom prst="line">
            <a:avLst/>
          </a:prstGeom>
          <a:ln>
            <a:solidFill>
              <a:srgbClr val="E5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2F7F51-32C4-0C1E-352D-D8BF1B8B0BED}"/>
              </a:ext>
            </a:extLst>
          </p:cNvPr>
          <p:cNvCxnSpPr>
            <a:cxnSpLocks/>
          </p:cNvCxnSpPr>
          <p:nvPr userDrawn="1"/>
        </p:nvCxnSpPr>
        <p:spPr>
          <a:xfrm flipH="1">
            <a:off x="6246111" y="1940254"/>
            <a:ext cx="2289" cy="4484053"/>
          </a:xfrm>
          <a:prstGeom prst="line">
            <a:avLst/>
          </a:prstGeom>
          <a:ln>
            <a:solidFill>
              <a:srgbClr val="420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1669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CD4837-6437-801B-A798-970B0FF057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EB01CE7-D140-1E4B-8EB2-2C365F899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5156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4159424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ed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0BF37BE3-A133-6738-4598-564BF19C62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286009-4E0B-E046-83C2-67F87FB748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9959" y="2436057"/>
            <a:ext cx="10750301" cy="3986568"/>
          </a:xfrm>
          <a:prstGeom prst="rect">
            <a:avLst/>
          </a:prstGeom>
        </p:spPr>
        <p:txBody>
          <a:bodyPr numCol="1" spcCol="0"/>
          <a:lstStyle>
            <a:lvl1pPr marL="342900" indent="-342900">
              <a:lnSpc>
                <a:spcPct val="14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40000"/>
              </a:lnSpc>
              <a:spcAft>
                <a:spcPts val="300"/>
              </a:spcAft>
              <a:buFont typeface="Courier New" panose="02070309020205020404" pitchFamily="49" charset="0"/>
              <a:buChar char="o"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6F0E71-912F-5B42-913C-CAED97FF2C3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545610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E07FB9-DB73-7799-16EA-9720E46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7503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39743186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9C3F74-596A-3C5C-2D34-A30C540656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31BAEB1-7D3C-214F-943C-6A58C1805E0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9257" y="4183790"/>
            <a:ext cx="10856686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presentation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83EB96-F811-1641-80F3-BA90318C5F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BFDA17-D236-C34C-BD0F-2D756EE67B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257" y="5855958"/>
            <a:ext cx="10856686" cy="65065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cap="none" spc="50" baseline="0">
                <a:solidFill>
                  <a:srgbClr val="24006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TITLE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CD03D98-860A-AC4D-8CDE-D10BC4A373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257" y="5337138"/>
            <a:ext cx="10856686" cy="37574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 cap="none" spc="0" baseline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 algn="ctr">
              <a:buNone/>
              <a:defRPr sz="1600" cap="all" spc="50" baseline="0">
                <a:solidFill>
                  <a:srgbClr val="B233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Presenter’s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9257" y="1515935"/>
            <a:ext cx="10856686" cy="2168182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Presentation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0A1220-3240-2CA5-1C7A-E0017C5455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43000"/>
          </a:blip>
          <a:stretch>
            <a:fillRect/>
          </a:stretch>
        </p:blipFill>
        <p:spPr>
          <a:xfrm>
            <a:off x="5084063" y="328593"/>
            <a:ext cx="6541879" cy="137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41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1AD9952F-DEFC-AA2E-8EF9-F6B155423C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ABF717-2136-7042-A055-C26EF5B66B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75100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F19978-3DC4-9E44-B0C1-B687A8C9DA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256" y="2714171"/>
            <a:ext cx="10751004" cy="370114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This is a paragraph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54CDF09-8530-BBB8-D4D7-15FDBE9F433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267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8A43A0-21D1-972B-3808-BB6739407F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27754A-4AB0-4A5B-B0CD-61CDF70CF3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69257" y="512938"/>
            <a:ext cx="2102536" cy="6813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C87FBF-9ED7-1597-8974-8CC80B7B60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1515935"/>
            <a:ext cx="12191998" cy="216818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5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409B56-5684-74C4-9A1E-0785F5AE2B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37649540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7CA84DA8-F60B-34C5-200F-C7D731D78B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C87FBF-9ED7-1597-8974-8CC80B7B60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" y="1515935"/>
            <a:ext cx="12191998" cy="2168182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100000"/>
              </a:lnSpc>
              <a:defRPr sz="5400" b="0" i="0">
                <a:solidFill>
                  <a:srgbClr val="240066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This is your Section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1409B56-5684-74C4-9A1E-0785F5AE2B9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3" name="Picture 8">
            <a:extLst>
              <a:ext uri="{FF2B5EF4-FFF2-40B4-BE49-F238E27FC236}">
                <a16:creationId xmlns:a16="http://schemas.microsoft.com/office/drawing/2014/main" id="{CC3525CC-94BB-361F-B89C-68F29C4864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473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2 Column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C379581-DC63-FB51-AD52-E197AC9BB3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808AC9-3E0D-3840-87FC-64787DA08E6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257" y="2678711"/>
            <a:ext cx="10584543" cy="3258066"/>
          </a:xfrm>
          <a:prstGeom prst="rect">
            <a:avLst/>
          </a:prstGeom>
        </p:spPr>
        <p:txBody>
          <a:bodyPr numCol="2" spcCol="457200"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pPr lvl="0"/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fusce</a:t>
            </a:r>
            <a:r>
              <a:rPr lang="en-US"/>
              <a:t> id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vel.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vitae. A diam </a:t>
            </a:r>
            <a:r>
              <a:rPr lang="en-US" err="1"/>
              <a:t>maecenas</a:t>
            </a:r>
            <a:r>
              <a:rPr lang="en-US"/>
              <a:t> sed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Metus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 mi in. </a:t>
            </a:r>
            <a:r>
              <a:rPr lang="en-US" err="1"/>
              <a:t>Placerat</a:t>
            </a:r>
            <a:r>
              <a:rPr lang="en-US"/>
              <a:t> in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sed </a:t>
            </a:r>
            <a:r>
              <a:rPr lang="en-US" err="1"/>
              <a:t>euismod</a:t>
            </a:r>
            <a:r>
              <a:rPr lang="en-US"/>
              <a:t> nisi porta. </a:t>
            </a:r>
            <a:r>
              <a:rPr lang="en-US" err="1"/>
              <a:t>Venenatis</a:t>
            </a:r>
            <a:r>
              <a:rPr lang="en-US"/>
              <a:t> a </a:t>
            </a:r>
            <a:r>
              <a:rPr lang="en-US" err="1"/>
              <a:t>condimentum</a:t>
            </a:r>
            <a:r>
              <a:rPr lang="en-US"/>
              <a:t> vitae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FC425D-3245-984A-879D-840116B58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58454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D5D1A7-1B54-F643-5591-3AC4CC783F2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059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mparison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F550E4-44F7-A199-7F5D-E4155ED5F1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DCD81-305A-1741-A099-49B373FF8B0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1548" y="165847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Comparison Title/Subheading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1E20-F26C-3742-9EFA-D13EC8E0E8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8807" y="1658478"/>
            <a:ext cx="5304275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Comparison Title/Subheading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519CB4-84C1-F044-BAE9-3DB080D1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962447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76C0A-A92D-054B-84B5-80554A1A068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960" y="2668128"/>
            <a:ext cx="5193958" cy="3644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877C8-2BB5-2545-A71A-5083B8BB31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6451" y="2668129"/>
            <a:ext cx="5304276" cy="364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4DE985-1D4C-4ECC-ECC8-AB68AED2495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711" y="1787854"/>
            <a:ext cx="2289" cy="4484053"/>
          </a:xfrm>
          <a:prstGeom prst="line">
            <a:avLst/>
          </a:prstGeom>
          <a:ln>
            <a:solidFill>
              <a:srgbClr val="E5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2F7F51-32C4-0C1E-352D-D8BF1B8B0BED}"/>
              </a:ext>
            </a:extLst>
          </p:cNvPr>
          <p:cNvCxnSpPr>
            <a:cxnSpLocks/>
          </p:cNvCxnSpPr>
          <p:nvPr userDrawn="1"/>
        </p:nvCxnSpPr>
        <p:spPr>
          <a:xfrm flipH="1">
            <a:off x="6246111" y="1940254"/>
            <a:ext cx="2289" cy="4484053"/>
          </a:xfrm>
          <a:prstGeom prst="line">
            <a:avLst/>
          </a:prstGeom>
          <a:ln>
            <a:solidFill>
              <a:srgbClr val="4200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81669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CD4837-6437-801B-A798-970B0FF057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EB01CE7-D140-1E4B-8EB2-2C365F899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5156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4159424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ed Text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0BF37BE3-A133-6738-4598-564BF19C62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286009-4E0B-E046-83C2-67F87FB748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9959" y="2436057"/>
            <a:ext cx="10750301" cy="3986568"/>
          </a:xfrm>
          <a:prstGeom prst="rect">
            <a:avLst/>
          </a:prstGeom>
        </p:spPr>
        <p:txBody>
          <a:bodyPr numCol="1" spcCol="0"/>
          <a:lstStyle>
            <a:lvl1pPr marL="342900" indent="-342900">
              <a:lnSpc>
                <a:spcPct val="14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40000"/>
              </a:lnSpc>
              <a:spcAft>
                <a:spcPts val="300"/>
              </a:spcAft>
              <a:buFont typeface="Courier New" panose="02070309020205020404" pitchFamily="49" charset="0"/>
              <a:buChar char="o"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6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2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6F0E71-912F-5B42-913C-CAED97FF2C3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545610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E07FB9-DB73-7799-16EA-9720E46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7503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39743186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4716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 and Photo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DC0E7258-C2F3-A57F-82B4-12F61B2435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05B4CD7-76D0-1847-8343-161A2E4FB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816989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AA5F65-80DA-094D-93BF-1D3FA0A48C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960" y="1825625"/>
            <a:ext cx="5500816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lorem dolor.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341BB-40C3-0841-B835-6C0A67F01D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59146" y="1825625"/>
            <a:ext cx="4827801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r>
              <a:rPr lang="en-US"/>
              <a:t>Photograph</a:t>
            </a:r>
          </a:p>
        </p:txBody>
      </p:sp>
    </p:spTree>
    <p:extLst>
      <p:ext uri="{BB962C8B-B14F-4D97-AF65-F5344CB8AC3E}">
        <p14:creationId xmlns:p14="http://schemas.microsoft.com/office/powerpoint/2010/main" val="366656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Outro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F79BB31-C7C2-B9C1-3578-C418D65120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679711"/>
            <a:ext cx="12192000" cy="2168182"/>
          </a:xfrm>
          <a:prstGeom prst="rect">
            <a:avLst/>
          </a:prstGeom>
        </p:spPr>
        <p:txBody>
          <a:bodyPr anchor="b"/>
          <a:lstStyle>
            <a:lvl1pPr algn="ctr">
              <a:defRPr sz="4400" b="0" i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CDFE91-F1DE-B544-B819-830E3AE46D1B}"/>
              </a:ext>
            </a:extLst>
          </p:cNvPr>
          <p:cNvGrpSpPr/>
          <p:nvPr userDrawn="1"/>
        </p:nvGrpSpPr>
        <p:grpSpPr>
          <a:xfrm>
            <a:off x="5047441" y="5586081"/>
            <a:ext cx="2021580" cy="320070"/>
            <a:chOff x="5047441" y="5338945"/>
            <a:chExt cx="2021580" cy="320070"/>
          </a:xfrm>
        </p:grpSpPr>
        <p:pic>
          <p:nvPicPr>
            <p:cNvPr id="4" name="Picture 3">
              <a:hlinkClick r:id="rId3"/>
              <a:extLst>
                <a:ext uri="{FF2B5EF4-FFF2-40B4-BE49-F238E27FC236}">
                  <a16:creationId xmlns:a16="http://schemas.microsoft.com/office/drawing/2014/main" id="{E6018D30-AC7A-FE4A-AAE0-53A7ECDA06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047441" y="5338945"/>
              <a:ext cx="320040" cy="320040"/>
            </a:xfrm>
            <a:prstGeom prst="rect">
              <a:avLst/>
            </a:prstGeom>
          </p:spPr>
        </p:pic>
        <p:pic>
          <p:nvPicPr>
            <p:cNvPr id="5" name="Picture 4">
              <a:hlinkClick r:id="rId5"/>
              <a:extLst>
                <a:ext uri="{FF2B5EF4-FFF2-40B4-BE49-F238E27FC236}">
                  <a16:creationId xmlns:a16="http://schemas.microsoft.com/office/drawing/2014/main" id="{8E77289D-BBCA-1049-AFAF-EABED47E16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614621" y="5338945"/>
              <a:ext cx="320040" cy="320040"/>
            </a:xfrm>
            <a:prstGeom prst="rect">
              <a:avLst/>
            </a:prstGeom>
          </p:spPr>
        </p:pic>
        <p:pic>
          <p:nvPicPr>
            <p:cNvPr id="6" name="Picture 5">
              <a:hlinkClick r:id="rId7"/>
              <a:extLst>
                <a:ext uri="{FF2B5EF4-FFF2-40B4-BE49-F238E27FC236}">
                  <a16:creationId xmlns:a16="http://schemas.microsoft.com/office/drawing/2014/main" id="{851FDD00-8598-0942-BDB1-90ACA90293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6181801" y="5338975"/>
              <a:ext cx="320040" cy="320040"/>
            </a:xfrm>
            <a:prstGeom prst="rect">
              <a:avLst/>
            </a:prstGeom>
          </p:spPr>
        </p:pic>
        <p:pic>
          <p:nvPicPr>
            <p:cNvPr id="7" name="Picture 6">
              <a:hlinkClick r:id="rId9"/>
              <a:extLst>
                <a:ext uri="{FF2B5EF4-FFF2-40B4-BE49-F238E27FC236}">
                  <a16:creationId xmlns:a16="http://schemas.microsoft.com/office/drawing/2014/main" id="{21BFEC17-564C-2247-B57E-E50BA0711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748981" y="5338945"/>
              <a:ext cx="320040" cy="320040"/>
            </a:xfrm>
            <a:prstGeom prst="rect">
              <a:avLst/>
            </a:prstGeom>
          </p:spPr>
        </p:pic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F9BACB-8E84-BA41-A12F-D9E1E9C29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192766"/>
            <a:ext cx="9144000" cy="4968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1" u="sng" spc="50" baseline="0">
                <a:solidFill>
                  <a:srgbClr val="4200ED"/>
                </a:solidFill>
                <a:latin typeface="Arial" panose="020B0604020202020204" pitchFamily="34" charset="0"/>
              </a:defRPr>
            </a:lvl1pPr>
            <a:lvl2pPr marL="4572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2pPr>
            <a:lvl3pPr marL="9144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3pPr>
            <a:lvl4pPr marL="13716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4pPr>
            <a:lvl5pPr marL="18288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err="1"/>
              <a:t>TheAmericanCollege.edu</a:t>
            </a:r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20928E-5570-61A4-64FF-D68A7A684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403214-C1BC-4A91-C9B4-443722EBF3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34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 and Photo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DC0E7258-C2F3-A57F-82B4-12F61B2435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05B4CD7-76D0-1847-8343-161A2E4FB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816989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rgbClr val="240066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AA5F65-80DA-094D-93BF-1D3FA0A48C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960" y="1825625"/>
            <a:ext cx="5500816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lorem dolor.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341BB-40C3-0841-B835-6C0A67F01D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59146" y="1825625"/>
            <a:ext cx="4827801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r>
              <a:rPr lang="en-US"/>
              <a:t>Photograph</a:t>
            </a:r>
          </a:p>
        </p:txBody>
      </p:sp>
    </p:spTree>
    <p:extLst>
      <p:ext uri="{BB962C8B-B14F-4D97-AF65-F5344CB8AC3E}">
        <p14:creationId xmlns:p14="http://schemas.microsoft.com/office/powerpoint/2010/main" val="366656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/Outro - Ligh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F79BB31-C7C2-B9C1-3578-C418D65120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957944" y="701121"/>
            <a:ext cx="4949371" cy="562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E39B10-B3B4-4845-946A-B3FB98A2EC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679711"/>
            <a:ext cx="12192000" cy="2168182"/>
          </a:xfrm>
          <a:prstGeom prst="rect">
            <a:avLst/>
          </a:prstGeom>
        </p:spPr>
        <p:txBody>
          <a:bodyPr anchor="b"/>
          <a:lstStyle>
            <a:lvl1pPr algn="ctr">
              <a:defRPr sz="4400" b="0" i="0">
                <a:solidFill>
                  <a:srgbClr val="240066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CDFE91-F1DE-B544-B819-830E3AE46D1B}"/>
              </a:ext>
            </a:extLst>
          </p:cNvPr>
          <p:cNvGrpSpPr/>
          <p:nvPr userDrawn="1"/>
        </p:nvGrpSpPr>
        <p:grpSpPr>
          <a:xfrm>
            <a:off x="5047441" y="5586081"/>
            <a:ext cx="2021580" cy="320070"/>
            <a:chOff x="5047441" y="5338945"/>
            <a:chExt cx="2021580" cy="320070"/>
          </a:xfrm>
        </p:grpSpPr>
        <p:pic>
          <p:nvPicPr>
            <p:cNvPr id="4" name="Picture 3">
              <a:hlinkClick r:id="rId3"/>
              <a:extLst>
                <a:ext uri="{FF2B5EF4-FFF2-40B4-BE49-F238E27FC236}">
                  <a16:creationId xmlns:a16="http://schemas.microsoft.com/office/drawing/2014/main" id="{E6018D30-AC7A-FE4A-AAE0-53A7ECDA06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047441" y="5338945"/>
              <a:ext cx="320040" cy="320040"/>
            </a:xfrm>
            <a:prstGeom prst="rect">
              <a:avLst/>
            </a:prstGeom>
          </p:spPr>
        </p:pic>
        <p:pic>
          <p:nvPicPr>
            <p:cNvPr id="5" name="Picture 4">
              <a:hlinkClick r:id="rId5"/>
              <a:extLst>
                <a:ext uri="{FF2B5EF4-FFF2-40B4-BE49-F238E27FC236}">
                  <a16:creationId xmlns:a16="http://schemas.microsoft.com/office/drawing/2014/main" id="{8E77289D-BBCA-1049-AFAF-EABED47E16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5614621" y="5338945"/>
              <a:ext cx="320040" cy="320040"/>
            </a:xfrm>
            <a:prstGeom prst="rect">
              <a:avLst/>
            </a:prstGeom>
          </p:spPr>
        </p:pic>
        <p:pic>
          <p:nvPicPr>
            <p:cNvPr id="6" name="Picture 5">
              <a:hlinkClick r:id="rId7"/>
              <a:extLst>
                <a:ext uri="{FF2B5EF4-FFF2-40B4-BE49-F238E27FC236}">
                  <a16:creationId xmlns:a16="http://schemas.microsoft.com/office/drawing/2014/main" id="{851FDD00-8598-0942-BDB1-90ACA90293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6181801" y="5338975"/>
              <a:ext cx="320040" cy="320040"/>
            </a:xfrm>
            <a:prstGeom prst="rect">
              <a:avLst/>
            </a:prstGeom>
          </p:spPr>
        </p:pic>
        <p:pic>
          <p:nvPicPr>
            <p:cNvPr id="7" name="Picture 6">
              <a:hlinkClick r:id="rId9"/>
              <a:extLst>
                <a:ext uri="{FF2B5EF4-FFF2-40B4-BE49-F238E27FC236}">
                  <a16:creationId xmlns:a16="http://schemas.microsoft.com/office/drawing/2014/main" id="{21BFEC17-564C-2247-B57E-E50BA07111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6748981" y="5338945"/>
              <a:ext cx="320040" cy="320040"/>
            </a:xfrm>
            <a:prstGeom prst="rect">
              <a:avLst/>
            </a:prstGeom>
          </p:spPr>
        </p:pic>
      </p:grp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5F9BACB-8E84-BA41-A12F-D9E1E9C29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6192766"/>
            <a:ext cx="9144000" cy="4968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600" b="1" u="sng" spc="50" baseline="0">
                <a:solidFill>
                  <a:srgbClr val="4200ED"/>
                </a:solidFill>
                <a:latin typeface="Arial" panose="020B0604020202020204" pitchFamily="34" charset="0"/>
              </a:defRPr>
            </a:lvl1pPr>
            <a:lvl2pPr marL="4572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2pPr>
            <a:lvl3pPr marL="9144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3pPr>
            <a:lvl4pPr marL="13716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4pPr>
            <a:lvl5pPr marL="1828800" indent="0" algn="ctr">
              <a:buFontTx/>
              <a:buNone/>
              <a:defRPr sz="1600" spc="50" baseline="0">
                <a:solidFill>
                  <a:srgbClr val="B2334E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err="1"/>
              <a:t>TheAmericanCollege.edu</a:t>
            </a:r>
            <a:endParaRPr lang="en-US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420928E-5570-61A4-64FF-D68A7A6840E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4183790"/>
            <a:ext cx="12191999" cy="89044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 spc="50" baseline="0">
                <a:solidFill>
                  <a:srgbClr val="18181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Section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403214-C1BC-4A91-C9B4-443722EBF3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08781" y="512938"/>
            <a:ext cx="2023487" cy="68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83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2 Column Text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A2EB22-F04B-7032-FD9A-78DB35CB84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808AC9-3E0D-3840-87FC-64787DA08E6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257" y="2678711"/>
            <a:ext cx="10584543" cy="3258066"/>
          </a:xfrm>
          <a:prstGeom prst="rect">
            <a:avLst/>
          </a:prstGeom>
        </p:spPr>
        <p:txBody>
          <a:bodyPr numCol="2" spcCol="457200"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cillum</a:t>
            </a:r>
            <a:r>
              <a:rPr lang="en-US"/>
              <a:t> dolore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fugiat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pariatur</a:t>
            </a:r>
            <a:r>
              <a:rPr lang="en-US"/>
              <a:t>.</a:t>
            </a:r>
          </a:p>
          <a:p>
            <a:pPr lvl="0"/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 </a:t>
            </a:r>
            <a:r>
              <a:rPr lang="en-US" err="1"/>
              <a:t>fusce</a:t>
            </a:r>
            <a:r>
              <a:rPr lang="en-US"/>
              <a:t> id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.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vel.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malesuada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vitae. A diam </a:t>
            </a:r>
            <a:r>
              <a:rPr lang="en-US" err="1"/>
              <a:t>maecenas</a:t>
            </a:r>
            <a:r>
              <a:rPr lang="en-US"/>
              <a:t> sed </a:t>
            </a:r>
            <a:r>
              <a:rPr lang="en-US" err="1"/>
              <a:t>enim</a:t>
            </a:r>
            <a:r>
              <a:rPr lang="en-US"/>
              <a:t>. </a:t>
            </a:r>
            <a:r>
              <a:rPr lang="en-US" err="1"/>
              <a:t>Metus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 mi in. </a:t>
            </a:r>
            <a:r>
              <a:rPr lang="en-US" err="1"/>
              <a:t>Placerat</a:t>
            </a:r>
            <a:r>
              <a:rPr lang="en-US"/>
              <a:t> in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imperdiet</a:t>
            </a:r>
            <a:r>
              <a:rPr lang="en-US"/>
              <a:t> sed </a:t>
            </a:r>
            <a:r>
              <a:rPr lang="en-US" err="1"/>
              <a:t>euismod</a:t>
            </a:r>
            <a:r>
              <a:rPr lang="en-US"/>
              <a:t> nisi porta. </a:t>
            </a:r>
            <a:r>
              <a:rPr lang="en-US" err="1"/>
              <a:t>Venenatis</a:t>
            </a:r>
            <a:r>
              <a:rPr lang="en-US"/>
              <a:t> a </a:t>
            </a:r>
            <a:r>
              <a:rPr lang="en-US" err="1"/>
              <a:t>condimentum</a:t>
            </a:r>
            <a:r>
              <a:rPr lang="en-US"/>
              <a:t> vitae </a:t>
            </a:r>
            <a:r>
              <a:rPr lang="en-US" err="1"/>
              <a:t>sapien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.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1FC425D-3245-984A-879D-840116B58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257" y="681037"/>
            <a:ext cx="10584543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D5D1A7-1B54-F643-5591-3AC4CC783F2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723033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55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21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Comparison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EF9400-EC59-07E5-9EFF-FBAF2109C9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DCD81-305A-1741-A099-49B373FF8B0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1548" y="165847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 i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Comparison Title/Subheading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C1E20-F26C-3742-9EFA-D13EC8E0E8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8807" y="1658478"/>
            <a:ext cx="5304275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Comparison Title/Subheading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D519CB4-84C1-F044-BAE9-3DB080D166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962447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2676C0A-A92D-054B-84B5-80554A1A068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69960" y="2668128"/>
            <a:ext cx="5193958" cy="3644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3877C8-2BB5-2545-A71A-5083B8BB315A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46451" y="2668129"/>
            <a:ext cx="5304276" cy="364472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4DE985-1D4C-4ECC-ECC8-AB68AED24957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3711" y="1787854"/>
            <a:ext cx="2289" cy="4484053"/>
          </a:xfrm>
          <a:prstGeom prst="line">
            <a:avLst/>
          </a:prstGeom>
          <a:ln>
            <a:solidFill>
              <a:srgbClr val="E5DB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301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CFFDDA-FBAF-7580-4981-350C73DE5E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EB01CE7-D140-1E4B-8EB2-2C365F899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5156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299013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Bulleted Text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4B744C-8AD9-0D4F-F61D-83EF9A4CCC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7286009-4E0B-E046-83C2-67F87FB7480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9959" y="2436057"/>
            <a:ext cx="10750301" cy="3986568"/>
          </a:xfrm>
          <a:prstGeom prst="rect">
            <a:avLst/>
          </a:prstGeom>
        </p:spPr>
        <p:txBody>
          <a:bodyPr numCol="1" spcCol="0"/>
          <a:lstStyle>
            <a:lvl1pPr marL="342900" indent="-342900">
              <a:lnSpc>
                <a:spcPct val="14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140000"/>
              </a:lnSpc>
              <a:spcAft>
                <a:spcPts val="300"/>
              </a:spcAft>
              <a:buFont typeface="Courier New" panose="02070309020205020404" pitchFamily="49" charset="0"/>
              <a:buChar char="o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00250" indent="-171450">
              <a:lnSpc>
                <a:spcPct val="140000"/>
              </a:lnSpc>
              <a:spcAft>
                <a:spcPts val="300"/>
              </a:spcAft>
              <a:buFont typeface="Wingdings" pitchFamily="2" charset="2"/>
              <a:buChar char="§"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8F6F0E71-912F-5B42-913C-CAED97FF2C3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769257" y="1545610"/>
            <a:ext cx="10751004" cy="89044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spc="50"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This is your Slide </a:t>
            </a:r>
            <a:r>
              <a:rPr lang="en-US" err="1"/>
              <a:t>Subheadline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E07FB9-DB73-7799-16EA-9720E463B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60" y="681037"/>
            <a:ext cx="10750300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</p:spTree>
    <p:extLst>
      <p:ext uri="{BB962C8B-B14F-4D97-AF65-F5344CB8AC3E}">
        <p14:creationId xmlns:p14="http://schemas.microsoft.com/office/powerpoint/2010/main" val="3110549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44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Text and Photo - Dark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F64BAE-757B-A363-1D13-8281338A8C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7944" y="680351"/>
            <a:ext cx="4949371" cy="566471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05B4CD7-76D0-1847-8343-161A2E4FB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9959" y="681037"/>
            <a:ext cx="10816989" cy="100965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 spc="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This is your Slide Headline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AA5F65-80DA-094D-93BF-1D3FA0A48C4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960" y="1825625"/>
            <a:ext cx="5500816" cy="43513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40000"/>
              </a:lnSpc>
              <a:spcAft>
                <a:spcPts val="1200"/>
              </a:spcAft>
              <a:buNone/>
              <a:defRPr sz="18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lnSpc>
                <a:spcPct val="140000"/>
              </a:lnSpc>
              <a:spcAft>
                <a:spcPts val="1200"/>
              </a:spcAft>
              <a:buNone/>
              <a:defRPr sz="16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lnSpc>
                <a:spcPct val="140000"/>
              </a:lnSpc>
              <a:spcAft>
                <a:spcPts val="1200"/>
              </a:spcAft>
              <a:buNone/>
              <a:defRPr sz="14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lnSpc>
                <a:spcPct val="140000"/>
              </a:lnSpc>
              <a:spcAft>
                <a:spcPts val="1200"/>
              </a:spcAft>
              <a:buNone/>
              <a:defRPr sz="1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 semper </a:t>
            </a:r>
            <a:r>
              <a:rPr lang="en-US" err="1"/>
              <a:t>feugiat</a:t>
            </a:r>
            <a:r>
              <a:rPr lang="en-US"/>
              <a:t>. Nisi </a:t>
            </a:r>
            <a:r>
              <a:rPr lang="en-US" err="1"/>
              <a:t>est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magna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. Diam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nulla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id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. In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</a:t>
            </a:r>
            <a:r>
              <a:rPr lang="en-US" err="1"/>
              <a:t>ultricies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. Cursus sit </a:t>
            </a:r>
            <a:r>
              <a:rPr lang="en-US" err="1"/>
              <a:t>amet</a:t>
            </a:r>
            <a:r>
              <a:rPr lang="en-US"/>
              <a:t> dictum sit </a:t>
            </a:r>
            <a:r>
              <a:rPr lang="en-US" err="1"/>
              <a:t>amet</a:t>
            </a:r>
            <a:r>
              <a:rPr lang="en-US"/>
              <a:t>.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lacus</a:t>
            </a:r>
            <a:r>
              <a:rPr lang="en-US"/>
              <a:t> </a:t>
            </a:r>
            <a:r>
              <a:rPr lang="en-US" err="1"/>
              <a:t>luctus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ac </a:t>
            </a:r>
            <a:r>
              <a:rPr lang="en-US" err="1"/>
              <a:t>ut.</a:t>
            </a:r>
            <a:r>
              <a:rPr lang="en-US"/>
              <a:t>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at </a:t>
            </a:r>
            <a:r>
              <a:rPr lang="en-US" err="1"/>
              <a:t>varius</a:t>
            </a:r>
            <a:r>
              <a:rPr lang="en-US"/>
              <a:t>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. Vel pharetra vel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nunc</a:t>
            </a:r>
            <a:r>
              <a:rPr lang="en-US"/>
              <a:t> </a:t>
            </a:r>
            <a:r>
              <a:rPr lang="en-US" err="1"/>
              <a:t>eget</a:t>
            </a:r>
            <a:r>
              <a:rPr lang="en-US"/>
              <a:t> lorem dolor.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BB341BB-40C3-0841-B835-6C0A67F01D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59146" y="1825625"/>
            <a:ext cx="4827801" cy="43513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r>
              <a:rPr lang="en-US"/>
              <a:t>Photograph</a:t>
            </a:r>
          </a:p>
        </p:txBody>
      </p:sp>
    </p:spTree>
    <p:extLst>
      <p:ext uri="{BB962C8B-B14F-4D97-AF65-F5344CB8AC3E}">
        <p14:creationId xmlns:p14="http://schemas.microsoft.com/office/powerpoint/2010/main" val="958289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376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97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CFCFFF"/>
            </a:gs>
            <a:gs pos="99000">
              <a:srgbClr val="DDF3FF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4992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700" r:id="rId16"/>
    <p:sldLayoutId id="2147483701" r:id="rId17"/>
    <p:sldLayoutId id="2147483691" r:id="rId18"/>
    <p:sldLayoutId id="214748369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chemeClr val="accent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9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TheAmerCol" TargetMode="External"/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hyperlink" Target="https://www.facebook.com/theamericancollege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ww.youtube.com/user/TheAmerCol1927" TargetMode="External"/><Relationship Id="rId5" Type="http://schemas.openxmlformats.org/officeDocument/2006/relationships/image" Target="../media/image12.svg"/><Relationship Id="rId4" Type="http://schemas.openxmlformats.org/officeDocument/2006/relationships/hyperlink" Target="https://www.linkedin.com/groups?gid=1832262" TargetMode="External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F62B433-62F1-EFA1-A31A-35C252BE2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9257" y="4886035"/>
            <a:ext cx="4338002" cy="890447"/>
          </a:xfrm>
        </p:spPr>
        <p:txBody>
          <a:bodyPr/>
          <a:lstStyle/>
          <a:p>
            <a:r>
              <a:rPr lang="en-US" dirty="0"/>
              <a:t>Achieve financial</a:t>
            </a:r>
            <a:br>
              <a:rPr lang="en-US" dirty="0"/>
            </a:br>
            <a:r>
              <a:rPr lang="en-US" dirty="0"/>
              <a:t>planning mastery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CD0415-2B86-C02F-F958-E36C302D80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257" y="2330605"/>
            <a:ext cx="5709602" cy="2168182"/>
          </a:xfrm>
        </p:spPr>
        <p:txBody>
          <a:bodyPr/>
          <a:lstStyle/>
          <a:p>
            <a:r>
              <a:rPr lang="en-US" sz="7200" baseline="30000" dirty="0"/>
              <a:t>MSFP</a:t>
            </a:r>
            <a:br>
              <a:rPr lang="en-US" sz="7200" baseline="20000" dirty="0"/>
            </a:br>
            <a:r>
              <a:rPr lang="en-US" sz="3600" baseline="30000" dirty="0"/>
              <a:t>Master of Science</a:t>
            </a:r>
            <a:br>
              <a:rPr lang="en-US" sz="3600" baseline="30000" dirty="0"/>
            </a:br>
            <a:r>
              <a:rPr lang="en-US" sz="3600" baseline="30000" dirty="0"/>
              <a:t>in Financial 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DE1480-0929-783C-9D04-61AD9E7723D9}"/>
              </a:ext>
            </a:extLst>
          </p:cNvPr>
          <p:cNvSpPr/>
          <p:nvPr/>
        </p:nvSpPr>
        <p:spPr>
          <a:xfrm>
            <a:off x="0" y="0"/>
            <a:ext cx="31715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A27AA7-FAE4-5725-0896-B48A2388F201}"/>
              </a:ext>
            </a:extLst>
          </p:cNvPr>
          <p:cNvGrpSpPr/>
          <p:nvPr/>
        </p:nvGrpSpPr>
        <p:grpSpPr>
          <a:xfrm>
            <a:off x="6307142" y="2330605"/>
            <a:ext cx="5884858" cy="4527395"/>
            <a:chOff x="6307142" y="2330605"/>
            <a:chExt cx="5884858" cy="452739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E936B3D-2FFE-846F-C78F-413CAF1914AD}"/>
                </a:ext>
              </a:extLst>
            </p:cNvPr>
            <p:cNvSpPr/>
            <p:nvPr/>
          </p:nvSpPr>
          <p:spPr>
            <a:xfrm>
              <a:off x="6307142" y="2330605"/>
              <a:ext cx="5884858" cy="4527395"/>
            </a:xfrm>
            <a:prstGeom prst="rect">
              <a:avLst/>
            </a:prstGeom>
            <a:gradFill>
              <a:gsLst>
                <a:gs pos="0">
                  <a:schemeClr val="tx2"/>
                </a:gs>
                <a:gs pos="99000">
                  <a:schemeClr val="accent5"/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9485276-36A7-EC4A-B3CC-DA42E317D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83" r="5783"/>
            <a:stretch/>
          </p:blipFill>
          <p:spPr>
            <a:xfrm>
              <a:off x="6307142" y="2330605"/>
              <a:ext cx="5580057" cy="42040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9564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ED826-349D-1560-4217-E4FE313DA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8E3C26-4683-E791-8E2B-6984FBA2DE35}"/>
              </a:ext>
            </a:extLst>
          </p:cNvPr>
          <p:cNvSpPr/>
          <p:nvPr/>
        </p:nvSpPr>
        <p:spPr>
          <a:xfrm>
            <a:off x="814387" y="1775163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9DBDCDA-972F-DF90-E2A8-BB7260A03492}"/>
              </a:ext>
            </a:extLst>
          </p:cNvPr>
          <p:cNvSpPr/>
          <p:nvPr/>
        </p:nvSpPr>
        <p:spPr>
          <a:xfrm>
            <a:off x="814387" y="2844178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582 - Ethical Behaviors in Financial Planning (In-Person)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D6B957-F90E-BE9A-0EF7-67300635BEF5}"/>
              </a:ext>
            </a:extLst>
          </p:cNvPr>
          <p:cNvSpPr/>
          <p:nvPr/>
        </p:nvSpPr>
        <p:spPr>
          <a:xfrm>
            <a:off x="805511" y="3913193"/>
            <a:ext cx="1828800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</a:t>
            </a:r>
            <a:r>
              <a:rPr lang="en-US" sz="1400" baseline="30000" dirty="0"/>
              <a:t>®</a:t>
            </a:r>
            <a:r>
              <a:rPr lang="en-US" sz="1400" dirty="0"/>
              <a:t> Designation or Graduate Certificate #1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5C6AA30-CF0C-666E-9A75-5B907CC39486}"/>
              </a:ext>
            </a:extLst>
          </p:cNvPr>
          <p:cNvSpPr/>
          <p:nvPr/>
        </p:nvSpPr>
        <p:spPr>
          <a:xfrm>
            <a:off x="814387" y="4982208"/>
            <a:ext cx="1828800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Graduate Certificate #2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40B344-F40F-5309-FFBD-0CBDF5C9C53F}"/>
              </a:ext>
            </a:extLst>
          </p:cNvPr>
          <p:cNvSpPr txBox="1"/>
          <p:nvPr/>
        </p:nvSpPr>
        <p:spPr>
          <a:xfrm>
            <a:off x="438151" y="409580"/>
            <a:ext cx="10652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Interdisciplinary Studies Track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D428772-55F9-0A71-6BEC-3B889AB5D4E4}"/>
              </a:ext>
            </a:extLst>
          </p:cNvPr>
          <p:cNvSpPr/>
          <p:nvPr/>
        </p:nvSpPr>
        <p:spPr>
          <a:xfrm>
            <a:off x="727586" y="1632155"/>
            <a:ext cx="2005781" cy="4395019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bg2"/>
                </a:solidFill>
              </a:ln>
              <a:noFill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2855BB5-92EC-3ACF-981C-965E92676F7D}"/>
              </a:ext>
            </a:extLst>
          </p:cNvPr>
          <p:cNvSpPr txBox="1">
            <a:spLocks/>
          </p:cNvSpPr>
          <p:nvPr/>
        </p:nvSpPr>
        <p:spPr>
          <a:xfrm>
            <a:off x="3383359" y="2262621"/>
            <a:ext cx="6771500" cy="30571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Customize Your Degree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a learning path that reflects your goals, interests, and experience—with the freedom to mix and match from seven graduate-level certificates.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Maximize the Value of What You’ve Already Earned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prior graduate certificates or your CAP® designation toward your degree to reduce cost and time to completion.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 a Unique Skill Set That Sets You Apart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Combine psychology with leadership, advanced technical planning, or business strategy to create a truly differentiated profile.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48D272-5278-762A-5B76-18D0FB034B47}"/>
              </a:ext>
            </a:extLst>
          </p:cNvPr>
          <p:cNvSpPr txBox="1"/>
          <p:nvPr/>
        </p:nvSpPr>
        <p:spPr>
          <a:xfrm>
            <a:off x="3140581" y="1538207"/>
            <a:ext cx="8549973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 a Degree That Aligns With Your Career Goals</a:t>
            </a:r>
          </a:p>
        </p:txBody>
      </p:sp>
    </p:spTree>
    <p:extLst>
      <p:ext uri="{BB962C8B-B14F-4D97-AF65-F5344CB8AC3E}">
        <p14:creationId xmlns:p14="http://schemas.microsoft.com/office/powerpoint/2010/main" val="1384361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2E608-E5A5-67CF-EFA1-7B2B003D7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DA83EC-B9AA-6D3D-8A8D-395ED443938A}"/>
              </a:ext>
            </a:extLst>
          </p:cNvPr>
          <p:cNvSpPr/>
          <p:nvPr/>
        </p:nvSpPr>
        <p:spPr>
          <a:xfrm>
            <a:off x="271161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AAF379-68C1-8DB2-A878-8CA67DD66B48}"/>
              </a:ext>
            </a:extLst>
          </p:cNvPr>
          <p:cNvSpPr/>
          <p:nvPr/>
        </p:nvSpPr>
        <p:spPr>
          <a:xfrm>
            <a:off x="271161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159E622-507B-EA99-3938-3938BA2AEFB6}"/>
              </a:ext>
            </a:extLst>
          </p:cNvPr>
          <p:cNvSpPr/>
          <p:nvPr/>
        </p:nvSpPr>
        <p:spPr>
          <a:xfrm>
            <a:off x="2328561" y="5176826"/>
            <a:ext cx="1476375" cy="126682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Retirement Planning Certificate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9BC340D-37CD-ABAA-3394-E30C60889618}"/>
              </a:ext>
            </a:extLst>
          </p:cNvPr>
          <p:cNvSpPr/>
          <p:nvPr/>
        </p:nvSpPr>
        <p:spPr>
          <a:xfrm>
            <a:off x="2328561" y="3714746"/>
            <a:ext cx="1476375" cy="126682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</a:t>
            </a:r>
            <a:r>
              <a:rPr lang="en-US" sz="1400" baseline="30000" dirty="0"/>
              <a:t>®</a:t>
            </a:r>
          </a:p>
          <a:p>
            <a:pPr algn="ctr"/>
            <a:r>
              <a:rPr lang="en-US" sz="1400" dirty="0"/>
              <a:t>Designation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F28AB62-49FA-64F9-3295-8CC1E02535CD}"/>
              </a:ext>
            </a:extLst>
          </p:cNvPr>
          <p:cNvSpPr/>
          <p:nvPr/>
        </p:nvSpPr>
        <p:spPr>
          <a:xfrm>
            <a:off x="271160" y="3714745"/>
            <a:ext cx="1476375" cy="126682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 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DC07D5-4004-EEEC-9CAF-7DC0F289FFDE}"/>
              </a:ext>
            </a:extLst>
          </p:cNvPr>
          <p:cNvSpPr/>
          <p:nvPr/>
        </p:nvSpPr>
        <p:spPr>
          <a:xfrm>
            <a:off x="6462411" y="3714743"/>
            <a:ext cx="1476375" cy="126682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 Certificate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0F88F10-5396-3FE3-9EC6-7D4097B2C44B}"/>
              </a:ext>
            </a:extLst>
          </p:cNvPr>
          <p:cNvSpPr/>
          <p:nvPr/>
        </p:nvSpPr>
        <p:spPr>
          <a:xfrm>
            <a:off x="271161" y="5176830"/>
            <a:ext cx="1476375" cy="126682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Estate Planning and Taxation Certificate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5CDE55-D223-3758-D730-974C232232BA}"/>
              </a:ext>
            </a:extLst>
          </p:cNvPr>
          <p:cNvSpPr/>
          <p:nvPr/>
        </p:nvSpPr>
        <p:spPr>
          <a:xfrm>
            <a:off x="4419298" y="5176827"/>
            <a:ext cx="1476375" cy="126682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Business Succession Planning Certificate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A5C9A36-AC07-ED22-D159-5D86E1C87CBE}"/>
              </a:ext>
            </a:extLst>
          </p:cNvPr>
          <p:cNvSpPr/>
          <p:nvPr/>
        </p:nvSpPr>
        <p:spPr>
          <a:xfrm>
            <a:off x="2328561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13B399-6390-612C-0CA1-DD74737DEEAD}"/>
              </a:ext>
            </a:extLst>
          </p:cNvPr>
          <p:cNvSpPr/>
          <p:nvPr/>
        </p:nvSpPr>
        <p:spPr>
          <a:xfrm>
            <a:off x="2328561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B90B00-1870-39B1-0F3B-752399AF299A}"/>
              </a:ext>
            </a:extLst>
          </p:cNvPr>
          <p:cNvSpPr/>
          <p:nvPr/>
        </p:nvSpPr>
        <p:spPr>
          <a:xfrm>
            <a:off x="4405011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C75234F-6A14-3344-9E85-36C8189D08AB}"/>
              </a:ext>
            </a:extLst>
          </p:cNvPr>
          <p:cNvSpPr/>
          <p:nvPr/>
        </p:nvSpPr>
        <p:spPr>
          <a:xfrm>
            <a:off x="4405011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481FD21-5E3D-AAD5-ACA7-A99322884F81}"/>
              </a:ext>
            </a:extLst>
          </p:cNvPr>
          <p:cNvSpPr/>
          <p:nvPr/>
        </p:nvSpPr>
        <p:spPr>
          <a:xfrm>
            <a:off x="6443360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E2BD3B6-6291-C3C0-07EA-6F8F1029A5B6}"/>
              </a:ext>
            </a:extLst>
          </p:cNvPr>
          <p:cNvSpPr/>
          <p:nvPr/>
        </p:nvSpPr>
        <p:spPr>
          <a:xfrm>
            <a:off x="6443360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384BE9-A6BF-2A75-E60C-35B5E355CE81}"/>
              </a:ext>
            </a:extLst>
          </p:cNvPr>
          <p:cNvSpPr txBox="1"/>
          <p:nvPr/>
        </p:nvSpPr>
        <p:spPr>
          <a:xfrm>
            <a:off x="428624" y="414345"/>
            <a:ext cx="100722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Interdisciplinary Studies Track Combinations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7FD3D40-9004-7BFD-0CAA-90CFD70F76A0}"/>
              </a:ext>
            </a:extLst>
          </p:cNvPr>
          <p:cNvSpPr/>
          <p:nvPr/>
        </p:nvSpPr>
        <p:spPr>
          <a:xfrm>
            <a:off x="6443360" y="5176827"/>
            <a:ext cx="1476375" cy="126682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 Certificate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EEC3513-D122-2FDD-84A8-A4E6AC5ADDD4}"/>
              </a:ext>
            </a:extLst>
          </p:cNvPr>
          <p:cNvSpPr/>
          <p:nvPr/>
        </p:nvSpPr>
        <p:spPr>
          <a:xfrm>
            <a:off x="8500759" y="1390651"/>
            <a:ext cx="1495426" cy="135255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F75369C-B947-0587-C5BB-1B9D3DEA1775}"/>
              </a:ext>
            </a:extLst>
          </p:cNvPr>
          <p:cNvSpPr/>
          <p:nvPr/>
        </p:nvSpPr>
        <p:spPr>
          <a:xfrm>
            <a:off x="8500759" y="2938461"/>
            <a:ext cx="1476376" cy="58102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0A19CA1-5D86-4A9D-F7FA-AAFDAD1AF2FE}"/>
              </a:ext>
            </a:extLst>
          </p:cNvPr>
          <p:cNvSpPr/>
          <p:nvPr/>
        </p:nvSpPr>
        <p:spPr>
          <a:xfrm>
            <a:off x="8500758" y="3714743"/>
            <a:ext cx="1476375" cy="1266825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</a:t>
            </a:r>
            <a:r>
              <a:rPr lang="en-US" sz="1400" baseline="30000" dirty="0"/>
              <a:t>®</a:t>
            </a:r>
          </a:p>
          <a:p>
            <a:pPr algn="ctr"/>
            <a:r>
              <a:rPr lang="en-US" sz="1400" dirty="0"/>
              <a:t>Designation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1A3BA95-2382-5180-B6B2-21BA301A96FC}"/>
              </a:ext>
            </a:extLst>
          </p:cNvPr>
          <p:cNvSpPr/>
          <p:nvPr/>
        </p:nvSpPr>
        <p:spPr>
          <a:xfrm>
            <a:off x="8500759" y="5176825"/>
            <a:ext cx="1476375" cy="1266825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Organizational Leadership Certificate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12427E9-3940-0306-79D8-2BA3CE073C44}"/>
              </a:ext>
            </a:extLst>
          </p:cNvPr>
          <p:cNvSpPr/>
          <p:nvPr/>
        </p:nvSpPr>
        <p:spPr>
          <a:xfrm>
            <a:off x="4419298" y="3714742"/>
            <a:ext cx="1476375" cy="1266825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 Certificate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08274A-5E12-7667-F671-00B4D7CD39E7}"/>
              </a:ext>
            </a:extLst>
          </p:cNvPr>
          <p:cNvSpPr txBox="1"/>
          <p:nvPr/>
        </p:nvSpPr>
        <p:spPr>
          <a:xfrm>
            <a:off x="10154652" y="3400125"/>
            <a:ext cx="17661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+ other</a:t>
            </a:r>
          </a:p>
          <a:p>
            <a:r>
              <a:rPr lang="en-US" sz="2400" dirty="0">
                <a:solidFill>
                  <a:schemeClr val="bg1"/>
                </a:solidFill>
              </a:rPr>
              <a:t>combos from</a:t>
            </a:r>
          </a:p>
        </p:txBody>
      </p:sp>
    </p:spTree>
    <p:extLst>
      <p:ext uri="{BB962C8B-B14F-4D97-AF65-F5344CB8AC3E}">
        <p14:creationId xmlns:p14="http://schemas.microsoft.com/office/powerpoint/2010/main" val="25263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D469D-C6BE-7219-D198-48D81A86A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7" y="681037"/>
            <a:ext cx="10751003" cy="1009651"/>
          </a:xfrm>
        </p:spPr>
        <p:txBody>
          <a:bodyPr/>
          <a:lstStyle/>
          <a:p>
            <a:r>
              <a:rPr lang="en-US" spc="0" dirty="0">
                <a:solidFill>
                  <a:schemeClr val="accent2"/>
                </a:solidFill>
              </a:rPr>
              <a:t>MSFP</a:t>
            </a:r>
            <a:r>
              <a:rPr lang="en-US" spc="0" baseline="30000" dirty="0">
                <a:solidFill>
                  <a:schemeClr val="accent2"/>
                </a:solidFill>
              </a:rPr>
              <a:t> ®</a:t>
            </a:r>
            <a:r>
              <a:rPr lang="en-US" spc="0" dirty="0">
                <a:solidFill>
                  <a:schemeClr val="accent2"/>
                </a:solidFill>
              </a:rPr>
              <a:t> Admissions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6E4EA-BA62-9D50-2562-44FE26E7D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47" y="3034146"/>
            <a:ext cx="10751002" cy="3012694"/>
          </a:xfrm>
        </p:spPr>
        <p:txBody>
          <a:bodyPr/>
          <a:lstStyle/>
          <a:p>
            <a:pPr marL="457200" indent="-457200" fontAlgn="base">
              <a:buFont typeface="+mj-lt"/>
              <a:buAutoNum type="arabicPeriod"/>
            </a:pPr>
            <a:r>
              <a:rPr lang="en-US" sz="1800" dirty="0"/>
              <a:t>A completed MSFP Program application and $50 application fee.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1800" dirty="0"/>
              <a:t>An official transcript demonstrating the completion of a bachelor’s degree program.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1800" dirty="0"/>
              <a:t>A resume/CV</a:t>
            </a:r>
          </a:p>
          <a:p>
            <a:r>
              <a:rPr lang="en-US" sz="1800" dirty="0"/>
              <a:t>For the Advanced Planning, Leadership, and Interdisciplinary Studies tracks, additional documentation is required to demonstrate years of experience and designations earned.</a:t>
            </a:r>
          </a:p>
          <a:p>
            <a:br>
              <a:rPr lang="en-US" dirty="0"/>
            </a:br>
            <a:endParaRPr lang="en-US" dirty="0"/>
          </a:p>
          <a:p>
            <a:pPr marL="457200" indent="-457200" fontAlgn="base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0A35325-7FFA-8307-E610-53932EE98068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657747" y="1723033"/>
            <a:ext cx="10751004" cy="1311112"/>
          </a:xfrm>
        </p:spPr>
        <p:txBody>
          <a:bodyPr/>
          <a:lstStyle/>
          <a:p>
            <a:r>
              <a:rPr lang="en-US" sz="2000" dirty="0"/>
              <a:t>The prerequisite for this program is an undergraduate degree from an accredited college or university. Below is a list of the standard requirements when applying to the MSFP Program:</a:t>
            </a:r>
          </a:p>
        </p:txBody>
      </p:sp>
    </p:spTree>
    <p:extLst>
      <p:ext uri="{BB962C8B-B14F-4D97-AF65-F5344CB8AC3E}">
        <p14:creationId xmlns:p14="http://schemas.microsoft.com/office/powerpoint/2010/main" val="610147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AC2BE-5DD9-C81A-12EF-EA52A0F56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7" y="681037"/>
            <a:ext cx="10751003" cy="1009651"/>
          </a:xfrm>
        </p:spPr>
        <p:txBody>
          <a:bodyPr/>
          <a:lstStyle/>
          <a:p>
            <a:r>
              <a:rPr lang="en-US" dirty="0"/>
              <a:t>Expertise For Every Stage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03732-0BE4-1F67-34F6-70D4F462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47" y="3088796"/>
            <a:ext cx="10751004" cy="2811261"/>
          </a:xfrm>
        </p:spPr>
        <p:txBody>
          <a:bodyPr/>
          <a:lstStyle/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Ready-to-use knowledge delivered by industry-leading experts</a:t>
            </a:r>
          </a:p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Interactive community with frequent professional development events</a:t>
            </a:r>
          </a:p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Modern education through the latest in mobile-friendly, e-learning technology</a:t>
            </a:r>
          </a:p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From admissions to graduation, an Academic Advising Team here for you</a:t>
            </a:r>
          </a:p>
          <a:p>
            <a:pPr marL="342900" indent="-342900" fontAlgn="base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Prestigious pedigree of nearly 100 years of academic excellence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58602BE-90C4-C02E-2AB4-44186FAEC596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657747" y="1723033"/>
            <a:ext cx="8898848" cy="890447"/>
          </a:xfrm>
        </p:spPr>
        <p:txBody>
          <a:bodyPr/>
          <a:lstStyle/>
          <a:p>
            <a:r>
              <a:rPr lang="en-US" dirty="0"/>
              <a:t>By choosing </a:t>
            </a:r>
            <a:r>
              <a:rPr lang="en-US" b="1" dirty="0"/>
              <a:t>The American College of Financial Services </a:t>
            </a:r>
            <a:r>
              <a:rPr lang="en-US" dirty="0"/>
              <a:t>as your life-long learning partner, you’ll benefit from:</a:t>
            </a:r>
          </a:p>
        </p:txBody>
      </p:sp>
    </p:spTree>
    <p:extLst>
      <p:ext uri="{BB962C8B-B14F-4D97-AF65-F5344CB8AC3E}">
        <p14:creationId xmlns:p14="http://schemas.microsoft.com/office/powerpoint/2010/main" val="2490799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0F1943F-DDFC-4F9E-D89C-3C3EAE641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Psychology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047319-4188-627A-13AC-C6348C97E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947" y="2474183"/>
            <a:ext cx="10314313" cy="3701143"/>
          </a:xfrm>
        </p:spPr>
        <p:txBody>
          <a:bodyPr/>
          <a:lstStyle/>
          <a:p>
            <a:r>
              <a:rPr lang="en-US" sz="1800" b="1" dirty="0"/>
              <a:t>MSFP 536 Behavioral Finance </a:t>
            </a:r>
            <a:r>
              <a:rPr lang="en-US" sz="1800" dirty="0"/>
              <a:t>- Provides an overview of behavioral finance research and theory and how those apply to client-advisor relationships.</a:t>
            </a:r>
          </a:p>
          <a:p>
            <a:r>
              <a:rPr lang="en-US" sz="1800" b="1" dirty="0"/>
              <a:t>MSFP 591 Financial Psychology </a:t>
            </a:r>
            <a:r>
              <a:rPr lang="en-US" sz="1800" dirty="0"/>
              <a:t>- Explores the impact of psychological factors on financial decision-making and how to work with and through those factors for improved client-advisor relationships.</a:t>
            </a:r>
          </a:p>
          <a:p>
            <a:r>
              <a:rPr lang="en-US" sz="1800" b="1" dirty="0"/>
              <a:t>MSFP 592 Financial Therapy and Counseling </a:t>
            </a:r>
            <a:r>
              <a:rPr lang="en-US" sz="1800" dirty="0"/>
              <a:t>- Introduces various therapeutic and counseling techniques that can be employed to support clients in making positive changes.</a:t>
            </a: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54E34915-198A-DA92-5A76-2FFAF936734A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r>
              <a:rPr lang="en-US"/>
              <a:t>Strengthen Client Relationships With Behavioral Insights</a:t>
            </a:r>
          </a:p>
          <a:p>
            <a:br>
              <a:rPr lang="en-US"/>
            </a:b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000307-FE33-83A5-DC82-959CFF8FD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33" y="2645825"/>
            <a:ext cx="278532" cy="2743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02400-9548-377C-8CEE-880C67180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33" y="3671295"/>
            <a:ext cx="278532" cy="2743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2719CC-DD84-BA80-71CF-A3627F41A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33" y="4696765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81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18D40-3F83-BFC5-4DBE-417246ED1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DCC5E5F-AEAD-10A3-09A4-20BC0542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Advanced Retirement Planning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FBC4E45-998F-2A9B-0132-A8B5CC8FE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058" y="2645825"/>
            <a:ext cx="10393201" cy="3701143"/>
          </a:xfrm>
        </p:spPr>
        <p:txBody>
          <a:bodyPr/>
          <a:lstStyle/>
          <a:p>
            <a:pPr fontAlgn="base"/>
            <a:r>
              <a:rPr lang="en-US" sz="1800" b="1" dirty="0"/>
              <a:t>MSFP 601 Aging and Financial Planning - </a:t>
            </a:r>
            <a:r>
              <a:rPr lang="en-US" sz="1800" dirty="0"/>
              <a:t>Provides a multidisciplinary framework to assess how aging influences financial behaviors, needs, and risks.</a:t>
            </a:r>
          </a:p>
          <a:p>
            <a:pPr fontAlgn="base"/>
            <a:r>
              <a:rPr lang="en-US" sz="1800" b="1" dirty="0"/>
              <a:t>MSFP 602 Retirement Financial Products - </a:t>
            </a:r>
            <a:r>
              <a:rPr lang="en-US" sz="1800" dirty="0"/>
              <a:t>Discusses the pros and cons of various investment, alternatives, and insurance products in managing the prevailing risks of retirement.</a:t>
            </a:r>
          </a:p>
          <a:p>
            <a:pPr fontAlgn="base"/>
            <a:r>
              <a:rPr lang="en-US" sz="1800" b="1" dirty="0"/>
              <a:t>MSFP 631 Advanced Retirement Planning Issues- </a:t>
            </a:r>
            <a:r>
              <a:rPr lang="en-US" sz="1800" dirty="0"/>
              <a:t>Examines current issues related to helping clients save for retirement and secure adequate income that lasts throughout their lifetime.</a:t>
            </a: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20C758D-6D97-CB2C-B36C-C40036EDC15B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r>
              <a:rPr lang="en-US" dirty="0"/>
              <a:t>Become the Retirement Expert Clients Rely On</a:t>
            </a:r>
          </a:p>
          <a:p>
            <a:br>
              <a:rPr lang="en-US" dirty="0"/>
            </a:b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646F16-B88A-1A4B-D79B-2F3638BF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26" y="2735839"/>
            <a:ext cx="278532" cy="274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F3FB0C-7BB6-B9E4-ECA8-C502EE809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26" y="3814711"/>
            <a:ext cx="278532" cy="274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40D5F4-5D89-EC67-E79D-CF129F44D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26" y="4893583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674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5B545-48B0-8FB1-7D78-859BBFB4B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472634F-AAE2-116B-D857-6C20CD4DF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Advanced High Net Worth Planning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4C5BC23-63CE-45C1-F069-3E21E1D5A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814" y="2714171"/>
            <a:ext cx="10353446" cy="3701143"/>
          </a:xfrm>
        </p:spPr>
        <p:txBody>
          <a:bodyPr/>
          <a:lstStyle/>
          <a:p>
            <a:pPr fontAlgn="base"/>
            <a:r>
              <a:rPr lang="en-US" sz="1800" b="1" dirty="0"/>
              <a:t>MSFP 595 Advanced Portfolio Management - </a:t>
            </a:r>
            <a:r>
              <a:rPr lang="en-US" sz="1800" dirty="0"/>
              <a:t>Provides a foundation in portfolio and household investing theory and application, offering a deeper understanding of the unique aspects of developing portfolio strategies for individuals.</a:t>
            </a:r>
          </a:p>
          <a:p>
            <a:pPr fontAlgn="base"/>
            <a:r>
              <a:rPr lang="en-US" sz="1800" b="1" dirty="0"/>
              <a:t>MSFP 596 Advanced Tax Planning - </a:t>
            </a:r>
            <a:r>
              <a:rPr lang="en-US" sz="1800" dirty="0"/>
              <a:t>Explores the strategic skills and analytical frameworks needed to manage complex individual and fiduciary tax scenarios.</a:t>
            </a:r>
          </a:p>
          <a:p>
            <a:pPr fontAlgn="base"/>
            <a:r>
              <a:rPr lang="en-US" sz="1800" b="1" dirty="0"/>
              <a:t>MSFP 615 Advanced Estate Planning - </a:t>
            </a:r>
            <a:r>
              <a:rPr lang="en-US" sz="1800" dirty="0"/>
              <a:t>Presents an overview of gift, estate, and generation-skipping transfer tax law and tax computation processes.</a:t>
            </a:r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0A941C8-F233-0A46-6CA1-A8F44E5F2CBD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r>
              <a:rPr lang="en-US"/>
              <a:t>Deliver Sophisticated Planning and Investment Management Services for Affluent Clients</a:t>
            </a:r>
            <a:br>
              <a:rPr lang="en-US"/>
            </a:b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F04FDF-45B4-41CD-65D0-7950A155B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2828603"/>
            <a:ext cx="278532" cy="274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5732E4-446B-00CB-635A-DF9FAA6F0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4238780"/>
            <a:ext cx="278532" cy="274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A3518C-400A-E0F8-565A-04BD89EBC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2" y="5317652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09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40AFA-4D54-C7FB-9D0D-0D808B3DD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B343118-F247-9FAC-3960-979345067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Leadership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13823A7-613C-14F2-B381-F2E396CBC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813" y="2309249"/>
            <a:ext cx="10353447" cy="4131308"/>
          </a:xfrm>
        </p:spPr>
        <p:txBody>
          <a:bodyPr/>
          <a:lstStyle/>
          <a:p>
            <a:pPr fontAlgn="base"/>
            <a:r>
              <a:rPr lang="en-US" sz="1800" b="1" dirty="0"/>
              <a:t>MSFP 501 Fundamentals of Organizational Leadership - </a:t>
            </a:r>
            <a:r>
              <a:rPr lang="en-US" sz="1800" dirty="0"/>
              <a:t>Provides an in-depth exploration of leadership and its effect on organizational culture, identifying the essential leadership skills needed to inspire, influence, and lead change.</a:t>
            </a:r>
          </a:p>
          <a:p>
            <a:pPr fontAlgn="base"/>
            <a:r>
              <a:rPr lang="en-US" sz="1800" b="1" dirty="0"/>
              <a:t>MSFP 502 Leadership Communication and Organizational Direction - </a:t>
            </a:r>
            <a:r>
              <a:rPr lang="en-US" sz="1800" dirty="0"/>
              <a:t>Examines the tools needed to effectively coach and mentor followers and execute strategic plans that align with organizational goals and foster empowerment and mission success.</a:t>
            </a:r>
          </a:p>
          <a:p>
            <a:pPr fontAlgn="base"/>
            <a:r>
              <a:rPr lang="en-US" sz="1800" b="1" dirty="0"/>
              <a:t>MSFP 503 Organizational Change and Team Leadership - </a:t>
            </a:r>
            <a:r>
              <a:rPr lang="en-US" sz="1800" dirty="0"/>
              <a:t>Explores situational team leadership, change leadership strategies, goal setting, overcoming resistance, and fostering diversity and inclusion within organizational culture.</a:t>
            </a:r>
          </a:p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29A799B-F1E8-2365-D3A9-0147593BCC4D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890447"/>
          </a:xfrm>
        </p:spPr>
        <p:txBody>
          <a:bodyPr/>
          <a:lstStyle/>
          <a:p>
            <a:r>
              <a:rPr lang="en-US"/>
              <a:t>Lead with Purpose and Drive Organizational Excellence</a:t>
            </a:r>
          </a:p>
          <a:p>
            <a:br>
              <a:rPr lang="en-US"/>
            </a:b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86781-74B2-A29A-35BE-85B3F4280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2431038"/>
            <a:ext cx="278532" cy="274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481CF9-D998-5494-9079-5AE412AB0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3868022"/>
            <a:ext cx="278532" cy="274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B282EC-A28D-87D0-4DD7-2FE7AB4DD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2" y="5305006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26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F286A-A282-91D4-BF93-EE53E6FCB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FE2B6BA-FE11-A5F3-9CF5-EDEBCE72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Executive Leadership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E0186AB-EB3C-9871-1441-5322294AA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813" y="2197867"/>
            <a:ext cx="10353447" cy="4409410"/>
          </a:xfrm>
        </p:spPr>
        <p:txBody>
          <a:bodyPr/>
          <a:lstStyle/>
          <a:p>
            <a:pPr fontAlgn="base"/>
            <a:r>
              <a:rPr lang="en-US" sz="1800" b="1" dirty="0"/>
              <a:t>MSFP 504 The Effective Executive Leader - </a:t>
            </a:r>
            <a:r>
              <a:rPr lang="en-US" sz="1800" dirty="0"/>
              <a:t>Develops executive leadership skills, emphasizing executive presence, decision-making, and corporate governance, while exploring leadership influence across multiple relationships.</a:t>
            </a:r>
          </a:p>
          <a:p>
            <a:pPr fontAlgn="base"/>
            <a:r>
              <a:rPr lang="en-US" sz="1800" b="1" dirty="0"/>
              <a:t>MSFP 505 Executive Leadership Presence, Teams, Communication, and Coaching - </a:t>
            </a:r>
            <a:r>
              <a:rPr lang="en-US" sz="1800" dirty="0"/>
              <a:t>Focuses on followership dynamics, communication, coaching, and talent leadership, as well as exploring how to build networks and sustain high-performing teams.</a:t>
            </a:r>
          </a:p>
          <a:p>
            <a:pPr fontAlgn="base"/>
            <a:r>
              <a:rPr lang="en-US" sz="1800" b="1" dirty="0"/>
              <a:t>MSFP 506 Executive Leadership Strategic Thinking &amp; Decision Making - </a:t>
            </a:r>
            <a:r>
              <a:rPr lang="en-US" sz="1800" dirty="0"/>
              <a:t>Defines situational models for strategic thinking and decision-making to support innovation, change management, and digital transformation in dynamic corporate environments.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C9AA2583-5B8E-C10D-5A41-F2788E10638A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890447"/>
          </a:xfrm>
        </p:spPr>
        <p:txBody>
          <a:bodyPr/>
          <a:lstStyle/>
          <a:p>
            <a:r>
              <a:rPr lang="en-US"/>
              <a:t>Become a Leader Teams Trust and Organizations Need</a:t>
            </a:r>
            <a:br>
              <a:rPr lang="en-US"/>
            </a:b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CF1317-4BFD-B0F0-316F-DE769C735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2311770"/>
            <a:ext cx="278532" cy="274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BD198B-8C43-D8B7-22BF-E48679672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3748754"/>
            <a:ext cx="278532" cy="274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AE2F30-F83D-0F98-74DB-6C45FBB92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2" y="5185738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75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15180-526A-67CD-46E7-B85EF8351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F80CB10-71DC-E053-06F9-3825FC776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Business Succession Planning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D828DF6-4B9F-A598-F13F-261631D6D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813" y="2197867"/>
            <a:ext cx="10353447" cy="4409410"/>
          </a:xfrm>
        </p:spPr>
        <p:txBody>
          <a:bodyPr/>
          <a:lstStyle/>
          <a:p>
            <a:pPr fontAlgn="base"/>
            <a:r>
              <a:rPr lang="en-US" sz="1800" b="1" dirty="0"/>
              <a:t>MSFP 543 Business Succession Strategies - </a:t>
            </a:r>
            <a:r>
              <a:rPr lang="en-US" sz="1800" dirty="0"/>
              <a:t>Explores advanced topics in business succession planning such as gift and trust taxation and applying discounting techniques to the sales and gifts of business interests.</a:t>
            </a:r>
          </a:p>
          <a:p>
            <a:pPr fontAlgn="base"/>
            <a:r>
              <a:rPr lang="en-US" sz="1800" b="1" dirty="0"/>
              <a:t>MSFP 589 Financial Statement Analysis and Small Business Valuation - </a:t>
            </a:r>
            <a:r>
              <a:rPr lang="en-US" sz="1800" dirty="0"/>
              <a:t>Examines core business finance skills and concepts, including the fundamentals of corporate finance and how to use financial measures to understand a company’s strengths and areas for future focus.</a:t>
            </a:r>
          </a:p>
          <a:p>
            <a:pPr fontAlgn="base"/>
            <a:r>
              <a:rPr lang="en-US" sz="1800" b="1" dirty="0"/>
              <a:t>MSFP 615 Advanced Estate Management &amp; Planned Giving - </a:t>
            </a:r>
            <a:r>
              <a:rPr lang="en-US" sz="1800" dirty="0"/>
              <a:t>Discusses gift, estate, and generation-skipping transfer tax law, charitable giving planning, and the role of life insurance planning in estate planning.</a:t>
            </a:r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940A02AD-8954-F42E-B929-BFC5441B585D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890447"/>
          </a:xfrm>
        </p:spPr>
        <p:txBody>
          <a:bodyPr/>
          <a:lstStyle/>
          <a:p>
            <a:r>
              <a:rPr lang="en-US"/>
              <a:t>Lead Business Owners Through Strategic Transitions With Confidence</a:t>
            </a:r>
          </a:p>
          <a:p>
            <a:br>
              <a:rPr lang="en-US"/>
            </a:b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B69598-0CCE-1D22-E0C4-93EBF9779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2311770"/>
            <a:ext cx="278532" cy="274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6CF121-0949-1310-20B8-43E22E179A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3748754"/>
            <a:ext cx="278532" cy="274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B5FC38-9DF9-5BF1-60DA-49F73A05B5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2" y="5185738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55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AF786-1471-24B5-610F-E69E36E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87" y="681037"/>
            <a:ext cx="10751003" cy="1009651"/>
          </a:xfrm>
        </p:spPr>
        <p:txBody>
          <a:bodyPr/>
          <a:lstStyle/>
          <a:p>
            <a:r>
              <a:rPr lang="en-US" dirty="0"/>
              <a:t>Why Earn Your MSFP?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1896B-E5A3-22B6-D792-1B90D9722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107" y="2071620"/>
            <a:ext cx="8840275" cy="3701143"/>
          </a:xfrm>
        </p:spPr>
        <p:txBody>
          <a:bodyPr/>
          <a:lstStyle/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>
                <a:solidFill>
                  <a:schemeClr val="tx1"/>
                </a:solidFill>
              </a:rPr>
              <a:t>Master advanced strategies</a:t>
            </a:r>
            <a:r>
              <a:rPr lang="en-US" dirty="0">
                <a:solidFill>
                  <a:schemeClr val="tx1"/>
                </a:solidFill>
              </a:rPr>
              <a:t> to</a:t>
            </a:r>
            <a:r>
              <a:rPr lang="en-US" dirty="0"/>
              <a:t> fully serve your clients’ complex needs in retirement, estate, and tax planning</a:t>
            </a:r>
          </a:p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>
                <a:solidFill>
                  <a:schemeClr val="tx1"/>
                </a:solidFill>
              </a:rPr>
              <a:t>Gain credibility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to attract high net worth clients who seek deeper insights and expert financial planning acumen</a:t>
            </a:r>
            <a:endParaRPr lang="en-US" dirty="0">
              <a:solidFill>
                <a:schemeClr val="tx1"/>
              </a:solidFill>
            </a:endParaRPr>
          </a:p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>
                <a:solidFill>
                  <a:schemeClr val="tx1"/>
                </a:solidFill>
              </a:rPr>
              <a:t>Lead with influence</a:t>
            </a:r>
            <a:r>
              <a:rPr lang="en-US" dirty="0">
                <a:solidFill>
                  <a:schemeClr val="tx1"/>
                </a:solidFill>
              </a:rPr>
              <a:t>,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/>
              <a:t>communicate with purpose, and foster inclusive, values-driven teams</a:t>
            </a:r>
          </a:p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>
                <a:solidFill>
                  <a:schemeClr val="tx1"/>
                </a:solidFill>
              </a:rPr>
              <a:t>Be recognized </a:t>
            </a:r>
            <a:r>
              <a:rPr lang="en-US" dirty="0"/>
              <a:t>as a master in your field</a:t>
            </a:r>
          </a:p>
          <a:p>
            <a:pPr fontAlgn="base">
              <a:lnSpc>
                <a:spcPct val="90000"/>
              </a:lnSpc>
              <a:spcAft>
                <a:spcPts val="1600"/>
              </a:spcAft>
            </a:pPr>
            <a:r>
              <a:rPr lang="en-US" b="1" dirty="0"/>
              <a:t>Compete with confidence </a:t>
            </a:r>
            <a:r>
              <a:rPr lang="en-US" dirty="0"/>
              <a:t>for executive leadership and management positions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69AB28-B298-2F41-CCDC-314FA1E6A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44" y="2160829"/>
            <a:ext cx="364864" cy="3593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3C70EC-48AF-2DD6-1224-A131366F9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30" y="3092704"/>
            <a:ext cx="364865" cy="3593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0FC458-A818-D78F-878C-AB922FE81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66" y="3922191"/>
            <a:ext cx="364865" cy="3593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290CFC-206B-15D0-F4C1-A779E1E20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03" y="4718484"/>
            <a:ext cx="364865" cy="3593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BDF7BA-EB49-7320-C7E9-8F9CEBFB2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89" y="5447969"/>
            <a:ext cx="364865" cy="3593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8BFC20-FEFB-85E6-89BE-2B32A0B80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5978" y="499274"/>
            <a:ext cx="2043797" cy="137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81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C82E4-25B4-C171-12F7-362B763A0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C12C6B6-3BC5-F123-D852-C5AA1ECE1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Estate Planning and Taxation Certificate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9A59391-C4E6-DA64-9BA6-3491DD574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813" y="2197867"/>
            <a:ext cx="10353447" cy="4409410"/>
          </a:xfrm>
        </p:spPr>
        <p:txBody>
          <a:bodyPr/>
          <a:lstStyle/>
          <a:p>
            <a:pPr fontAlgn="base"/>
            <a:r>
              <a:rPr lang="en-US" sz="1800" b="1" dirty="0"/>
              <a:t>MSFP 543 Business Succession Strategies - </a:t>
            </a:r>
            <a:r>
              <a:rPr lang="en-US" sz="1800" dirty="0"/>
              <a:t>Explores advanced topics in business succession planning such as gift and trust taxation and applying discounting techniques to the sales and gifts of business interests.</a:t>
            </a:r>
          </a:p>
          <a:p>
            <a:pPr fontAlgn="base"/>
            <a:r>
              <a:rPr lang="en-US" sz="1800" b="1" dirty="0"/>
              <a:t>MSFP 554 Income Taxation Planning - </a:t>
            </a:r>
            <a:r>
              <a:rPr lang="en-US" sz="1800" dirty="0"/>
              <a:t>Identifies proven strategies to help clients achieve greater tax efficiency, with in-depth coverage of key tax concepts, calculations, and risks.</a:t>
            </a:r>
          </a:p>
          <a:p>
            <a:pPr fontAlgn="base"/>
            <a:r>
              <a:rPr lang="en-US" sz="1800" b="1" dirty="0"/>
              <a:t>MSFP 615 Advanced Estate Management &amp; Planned Giving - </a:t>
            </a:r>
            <a:r>
              <a:rPr lang="en-US" sz="1800" dirty="0"/>
              <a:t>Discusses gift, estate, and generation-skipping transfer tax law, charitable giving planning, and the role of life insurance planning in estate planning.</a:t>
            </a:r>
          </a:p>
          <a:p>
            <a:br>
              <a:rPr lang="en-US" sz="1800" dirty="0"/>
            </a:br>
            <a:endParaRPr lang="en-US" sz="1800" dirty="0"/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09C19A8-EE21-0483-2CC8-084B42033536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890447"/>
          </a:xfrm>
        </p:spPr>
        <p:txBody>
          <a:bodyPr/>
          <a:lstStyle/>
          <a:p>
            <a:r>
              <a:rPr lang="en-US"/>
              <a:t>Build Expertise in Estate, Gift, and Family Tax Strategy</a:t>
            </a:r>
          </a:p>
          <a:p>
            <a:br>
              <a:rPr lang="en-US"/>
            </a:br>
            <a:br>
              <a:rPr lang="en-US"/>
            </a:b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D3C84C-A94E-7F26-8202-EBEAC30D0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2311770"/>
            <a:ext cx="278532" cy="274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7AAAC5-CB2B-60C9-82E7-50167CA16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3748754"/>
            <a:ext cx="278532" cy="274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89095B-7AA4-448F-ACD7-602B8CF79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2" y="4783732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84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84B85-5099-F3F6-08B3-C6327F5FB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FBD62B3-DFB8-9076-50A8-44DEAF53A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Chartered Advisor in Philanthropy</a:t>
            </a:r>
            <a:r>
              <a:rPr lang="en-US" baseline="30000"/>
              <a:t>®</a:t>
            </a:r>
            <a:r>
              <a:rPr lang="en-US"/>
              <a:t> (CAP</a:t>
            </a:r>
            <a:r>
              <a:rPr lang="en-US" baseline="30000"/>
              <a:t> ®</a:t>
            </a:r>
            <a:r>
              <a:rPr lang="en-US"/>
              <a:t>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F4B9493-BD2E-42BE-B548-87784F31A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813" y="2202784"/>
            <a:ext cx="10395195" cy="4257010"/>
          </a:xfrm>
        </p:spPr>
        <p:txBody>
          <a:bodyPr/>
          <a:lstStyle/>
          <a:p>
            <a:r>
              <a:rPr lang="en-US" sz="1800" b="1" dirty="0"/>
              <a:t>CAP 539 Planning for Impact in Context of Family Wealth - </a:t>
            </a:r>
            <a:r>
              <a:rPr lang="en-US" sz="1800" dirty="0"/>
              <a:t>Gain the knowledge needed to elicit client or donor goals for self, family, and society and to convene a team to achieve those goals now, later, at death or beyond death, through a financial plan, business exit plan, estate plan, or gift plan.</a:t>
            </a:r>
          </a:p>
          <a:p>
            <a:r>
              <a:rPr lang="en-US" sz="1800" b="1" dirty="0"/>
              <a:t>CAP 549 Charitable Giving Strategies - </a:t>
            </a:r>
            <a:r>
              <a:rPr lang="en-US" sz="1800" dirty="0"/>
              <a:t>Covers charitable tax strategies, tools, and techniques, including the knowledge needed to open a client-specific or donor-specific conversation about the features and benefits of various approaches.</a:t>
            </a:r>
          </a:p>
          <a:p>
            <a:r>
              <a:rPr lang="en-US" sz="1800" b="1" dirty="0"/>
              <a:t>CAP 559 Gift Planning in a Nonprofit Context - </a:t>
            </a:r>
            <a:r>
              <a:rPr lang="en-US" sz="1800" dirty="0"/>
              <a:t>Learn how to apply the concepts and processes introduced in CAP 539 and CAP 549 to develop six to eight figure gifts for a specific nonprofit from its highest capacity donors.</a:t>
            </a:r>
            <a:br>
              <a:rPr lang="en-US" sz="1800" dirty="0"/>
            </a:br>
            <a:endParaRPr lang="en-US" sz="1800" dirty="0"/>
          </a:p>
          <a:p>
            <a:br>
              <a:rPr lang="en-US" dirty="0"/>
            </a:br>
            <a:br>
              <a:rPr lang="en-US" dirty="0"/>
            </a:br>
            <a:endParaRPr lang="en-US" dirty="0"/>
          </a:p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723061C0-C32E-C1AB-4012-74C55FD8437E}"/>
              </a:ext>
            </a:extLst>
          </p:cNvPr>
          <p:cNvSpPr>
            <a:spLocks noGrp="1"/>
          </p:cNvSpPr>
          <p:nvPr>
            <p:ph type="subTitle" idx="11"/>
          </p:nvPr>
        </p:nvSpPr>
        <p:spPr>
          <a:xfrm>
            <a:off x="769257" y="1463713"/>
            <a:ext cx="10751004" cy="522403"/>
          </a:xfrm>
        </p:spPr>
        <p:txBody>
          <a:bodyPr/>
          <a:lstStyle/>
          <a:p>
            <a:r>
              <a:rPr lang="en-US"/>
              <a:t>Delivering clients’ highest aspirations</a:t>
            </a:r>
            <a:br>
              <a:rPr lang="en-US"/>
            </a:br>
            <a:br>
              <a:rPr lang="en-US"/>
            </a:b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64678C9-EE64-2C2B-35B7-B06F4DB23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2298518"/>
            <a:ext cx="278532" cy="2743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9B8F86-5340-6AC2-F683-C3D9272E0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3" y="3735502"/>
            <a:ext cx="278532" cy="2743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8F4C58-21FF-011D-24C3-469D12559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82" y="5172486"/>
            <a:ext cx="27853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62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ECB760-71BD-5E33-65FD-700237712C9B}"/>
              </a:ext>
            </a:extLst>
          </p:cNvPr>
          <p:cNvSpPr/>
          <p:nvPr/>
        </p:nvSpPr>
        <p:spPr>
          <a:xfrm>
            <a:off x="0" y="4995747"/>
            <a:ext cx="12192000" cy="1862254"/>
          </a:xfrm>
          <a:prstGeom prst="rect">
            <a:avLst/>
          </a:prstGeom>
          <a:solidFill>
            <a:srgbClr val="DD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BD7576-99E4-1D58-E475-7706466AE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288143"/>
            <a:ext cx="12192000" cy="1093545"/>
          </a:xfrm>
        </p:spPr>
        <p:txBody>
          <a:bodyPr/>
          <a:lstStyle/>
          <a:p>
            <a:r>
              <a:rPr lang="en-US" dirty="0"/>
              <a:t>Take the Next Step</a:t>
            </a:r>
            <a:br>
              <a:rPr lang="en-US" dirty="0"/>
            </a:br>
            <a:r>
              <a:rPr lang="en-US" dirty="0"/>
              <a:t>Apply Today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235F71-82E6-6A1A-2CBB-64FAC90E1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3721723"/>
            <a:ext cx="12191999" cy="890447"/>
          </a:xfrm>
        </p:spPr>
        <p:txBody>
          <a:bodyPr/>
          <a:lstStyle/>
          <a:p>
            <a:r>
              <a:rPr lang="en-US" dirty="0"/>
              <a:t>Visit </a:t>
            </a:r>
            <a:r>
              <a:rPr lang="en-US" b="1" dirty="0">
                <a:solidFill>
                  <a:schemeClr val="tx2"/>
                </a:solidFill>
              </a:rPr>
              <a:t>TheAmericanCollege.edu/MSFP</a:t>
            </a:r>
            <a:r>
              <a:rPr lang="en-US" b="1" dirty="0"/>
              <a:t> </a:t>
            </a:r>
            <a:br>
              <a:rPr lang="en-US" b="1" dirty="0"/>
            </a:br>
            <a:r>
              <a:rPr lang="en-US" dirty="0"/>
              <a:t>or call </a:t>
            </a:r>
            <a:r>
              <a:rPr lang="en-US" b="1" dirty="0">
                <a:solidFill>
                  <a:schemeClr val="tx2"/>
                </a:solidFill>
              </a:rPr>
              <a:t>866-348-7018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7D5462D-B2E6-64E1-89FA-44A5794AAF5F}"/>
              </a:ext>
            </a:extLst>
          </p:cNvPr>
          <p:cNvGrpSpPr/>
          <p:nvPr/>
        </p:nvGrpSpPr>
        <p:grpSpPr>
          <a:xfrm>
            <a:off x="5047441" y="5441118"/>
            <a:ext cx="2021580" cy="320070"/>
            <a:chOff x="5047441" y="5338945"/>
            <a:chExt cx="2021580" cy="320070"/>
          </a:xfrm>
        </p:grpSpPr>
        <p:pic>
          <p:nvPicPr>
            <p:cNvPr id="5" name="Picture 3">
              <a:hlinkClick r:id="rId2"/>
              <a:extLst>
                <a:ext uri="{FF2B5EF4-FFF2-40B4-BE49-F238E27FC236}">
                  <a16:creationId xmlns:a16="http://schemas.microsoft.com/office/drawing/2014/main" id="{D075A7D4-9B8A-5E08-56D6-65BB1E5033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5047441" y="5338945"/>
              <a:ext cx="320040" cy="320040"/>
            </a:xfrm>
            <a:prstGeom prst="rect">
              <a:avLst/>
            </a:prstGeom>
          </p:spPr>
        </p:pic>
        <p:pic>
          <p:nvPicPr>
            <p:cNvPr id="6" name="Picture 4">
              <a:hlinkClick r:id="rId4"/>
              <a:extLst>
                <a:ext uri="{FF2B5EF4-FFF2-40B4-BE49-F238E27FC236}">
                  <a16:creationId xmlns:a16="http://schemas.microsoft.com/office/drawing/2014/main" id="{25A9409E-5852-458F-DE31-4504C1519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5614621" y="5338945"/>
              <a:ext cx="320040" cy="320040"/>
            </a:xfrm>
            <a:prstGeom prst="rect">
              <a:avLst/>
            </a:prstGeom>
          </p:spPr>
        </p:pic>
        <p:pic>
          <p:nvPicPr>
            <p:cNvPr id="7" name="Picture 5">
              <a:hlinkClick r:id="rId6"/>
              <a:extLst>
                <a:ext uri="{FF2B5EF4-FFF2-40B4-BE49-F238E27FC236}">
                  <a16:creationId xmlns:a16="http://schemas.microsoft.com/office/drawing/2014/main" id="{CFCB37E3-CCF1-98CD-32BE-966238B58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6181801" y="5338975"/>
              <a:ext cx="320040" cy="320040"/>
            </a:xfrm>
            <a:prstGeom prst="rect">
              <a:avLst/>
            </a:prstGeom>
          </p:spPr>
        </p:pic>
        <p:pic>
          <p:nvPicPr>
            <p:cNvPr id="8" name="Picture 6">
              <a:hlinkClick r:id="rId8"/>
              <a:extLst>
                <a:ext uri="{FF2B5EF4-FFF2-40B4-BE49-F238E27FC236}">
                  <a16:creationId xmlns:a16="http://schemas.microsoft.com/office/drawing/2014/main" id="{16A6EA0A-024A-2AE6-04C8-E2BF62ABDC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6748981" y="5338945"/>
              <a:ext cx="320040" cy="320040"/>
            </a:xfrm>
            <a:prstGeom prst="rect">
              <a:avLst/>
            </a:prstGeom>
          </p:spPr>
        </p:pic>
      </p:grpSp>
      <p:sp>
        <p:nvSpPr>
          <p:cNvPr id="11" name="Title 3">
            <a:extLst>
              <a:ext uri="{FF2B5EF4-FFF2-40B4-BE49-F238E27FC236}">
                <a16:creationId xmlns:a16="http://schemas.microsoft.com/office/drawing/2014/main" id="{9C135836-7D63-057E-672D-2013947675B3}"/>
              </a:ext>
            </a:extLst>
          </p:cNvPr>
          <p:cNvSpPr txBox="1">
            <a:spLocks/>
          </p:cNvSpPr>
          <p:nvPr/>
        </p:nvSpPr>
        <p:spPr>
          <a:xfrm>
            <a:off x="7114480" y="420856"/>
            <a:ext cx="4545979" cy="89044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240066"/>
                </a:solidFill>
                <a:latin typeface="Georgia" panose="02040502050405020303" pitchFamily="18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240066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Arial" panose="020B0604020202020204" pitchFamily="34" charset="0"/>
              </a:rPr>
              <a:t>MSFP</a:t>
            </a:r>
            <a:br>
              <a:rPr kumimoji="0" lang="en-US" sz="7200" b="0" i="0" u="none" strike="noStrike" kern="1200" cap="none" spc="0" normalizeH="0" baseline="30000" noProof="0" dirty="0">
                <a:ln>
                  <a:noFill/>
                </a:ln>
                <a:solidFill>
                  <a:srgbClr val="240066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Arial" panose="020B0604020202020204" pitchFamily="34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0066"/>
                </a:solidFill>
                <a:effectLst/>
                <a:uLnTx/>
                <a:uFillTx/>
                <a:latin typeface="Georgia" panose="02040502050405020303" pitchFamily="18" charset="0"/>
                <a:ea typeface="+mj-ea"/>
                <a:cs typeface="Arial" panose="020B0604020202020204" pitchFamily="34" charset="0"/>
              </a:rPr>
              <a:t>Master of Science in Financial Planning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srgbClr val="240066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398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92367-12F9-5C5B-C726-B86C2548D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47" y="681037"/>
            <a:ext cx="10751003" cy="1009651"/>
          </a:xfrm>
        </p:spPr>
        <p:txBody>
          <a:bodyPr/>
          <a:lstStyle/>
          <a:p>
            <a:r>
              <a:rPr lang="en-US"/>
              <a:t>Your Education Differentiator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C45FC84-6763-1298-87BD-0C6F370BB682}"/>
              </a:ext>
            </a:extLst>
          </p:cNvPr>
          <p:cNvGrpSpPr/>
          <p:nvPr/>
        </p:nvGrpSpPr>
        <p:grpSpPr>
          <a:xfrm>
            <a:off x="977941" y="1672912"/>
            <a:ext cx="9737331" cy="4588285"/>
            <a:chOff x="-1096580" y="1468493"/>
            <a:chExt cx="9737331" cy="4588285"/>
          </a:xfrm>
        </p:grpSpPr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4CD8C3FA-4F12-471E-F195-E6F85E8C766C}"/>
                </a:ext>
              </a:extLst>
            </p:cNvPr>
            <p:cNvSpPr txBox="1">
              <a:spLocks/>
            </p:cNvSpPr>
            <p:nvPr/>
          </p:nvSpPr>
          <p:spPr>
            <a:xfrm>
              <a:off x="-130835" y="1468493"/>
              <a:ext cx="8771586" cy="400920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20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457200" indent="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8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914400" indent="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6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371600" indent="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4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1828800" indent="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1200"/>
                </a:spcAft>
                <a:buFont typeface="Arial" panose="020B0604020202020204" pitchFamily="34" charset="0"/>
                <a:buNone/>
                <a:defRPr sz="12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lnSpc>
                  <a:spcPct val="100000"/>
                </a:lnSpc>
                <a:spcAft>
                  <a:spcPts val="1500"/>
                </a:spcAft>
                <a:defRPr/>
              </a:pPr>
              <a:r>
                <a:rPr lang="en-US" b="1" dirty="0"/>
                <a:t>Industry-Relevant, Real-World Curriculum</a:t>
              </a:r>
              <a:r>
                <a:rPr lang="en-US" dirty="0"/>
                <a:t> - Gain advanced expertise in retirement planning, tax optimization, estate planning, and organizational and executive leadership with nationally recognized academics, researchers, and practitioners all with a terminal degree (PhD or JD)</a:t>
              </a:r>
            </a:p>
            <a:p>
              <a:pPr lvl="0" fontAlgn="base">
                <a:lnSpc>
                  <a:spcPct val="100000"/>
                </a:lnSpc>
                <a:spcAft>
                  <a:spcPts val="1500"/>
                </a:spcAft>
                <a:defRPr/>
              </a:pPr>
              <a:r>
                <a:rPr lang="en-US" b="1" dirty="0"/>
                <a:t>Flexible, Modular Learning Tailored to Your Career </a:t>
              </a:r>
              <a:r>
                <a:rPr lang="en-US" dirty="0"/>
                <a:t>- Choose from four distinct tracks to customize your degree to your professional goals and interests. 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lvl="0" fontAlgn="base">
                <a:lnSpc>
                  <a:spcPct val="100000"/>
                </a:lnSpc>
                <a:spcAft>
                  <a:spcPts val="1500"/>
                </a:spcAft>
                <a:defRPr/>
              </a:pPr>
              <a:r>
                <a:rPr lang="en-US" b="1" dirty="0"/>
                <a:t>Stackable Credentials for Maximum Career Impact</a:t>
              </a:r>
              <a:r>
                <a:rPr lang="en-US" dirty="0"/>
                <a:t> - Earn resume-building graduate certificates along the way, each with immediate value and recognition in the financial services industry. </a:t>
              </a:r>
            </a:p>
            <a:p>
              <a:pPr fontAlgn="base">
                <a:lnSpc>
                  <a:spcPct val="100000"/>
                </a:lnSpc>
              </a:pPr>
              <a:r>
                <a:rPr lang="en-US" b="1" dirty="0"/>
                <a:t>Competitive Tuition </a:t>
              </a:r>
              <a:r>
                <a:rPr lang="en-US" dirty="0"/>
                <a:t>- Lower total tuition than most peer programs, with additional discounts for alumni and designees, plus transfer credit options.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72B57D-2F5A-8E2D-C1E4-4D918729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96580" y="5477693"/>
              <a:ext cx="808534" cy="579085"/>
            </a:xfrm>
            <a:prstGeom prst="rect">
              <a:avLst/>
            </a:prstGeom>
          </p:spPr>
        </p:pic>
      </p:grp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8EAD30A6-A9D0-1DF3-728B-A06B1D3A6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23" y="3278475"/>
            <a:ext cx="730015" cy="7949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4F76E4-36C1-7B2D-C6E9-86DD633546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9650" y="1846816"/>
            <a:ext cx="501760" cy="7130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CF8C65F-228B-B845-4716-E93E7361F1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243" y="4544422"/>
            <a:ext cx="751554" cy="6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24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69D686-3299-51D5-E017-B61F9973F62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60254" y="2201883"/>
            <a:ext cx="3757436" cy="1712197"/>
          </a:xfrm>
        </p:spPr>
        <p:txBody>
          <a:bodyPr/>
          <a:lstStyle/>
          <a:p>
            <a:pPr marL="0" indent="0" fontAlgn="base">
              <a:buNone/>
            </a:pPr>
            <a:r>
              <a:rPr lang="en-US" b="1"/>
              <a:t>Tuition:</a:t>
            </a:r>
            <a:r>
              <a:rPr lang="en-US"/>
              <a:t>  $3,500*</a:t>
            </a:r>
          </a:p>
          <a:p>
            <a:pPr marL="0" indent="0" fontAlgn="base">
              <a:buNone/>
            </a:pPr>
            <a:r>
              <a:rPr lang="en-US" b="1"/>
              <a:t>Timing:</a:t>
            </a:r>
            <a:r>
              <a:rPr lang="en-US"/>
              <a:t> Complete in 18 months or less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143146-1B14-92E8-F1DF-D5CBE02C2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450" y="681037"/>
            <a:ext cx="10750300" cy="1009651"/>
          </a:xfrm>
        </p:spPr>
        <p:txBody>
          <a:bodyPr/>
          <a:lstStyle/>
          <a:p>
            <a:r>
              <a:rPr lang="en-US" spc="0" dirty="0"/>
              <a:t>Program at a Glance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72E32EBF-CE97-6220-D429-ED782F10DA6B}"/>
              </a:ext>
            </a:extLst>
          </p:cNvPr>
          <p:cNvSpPr txBox="1">
            <a:spLocks/>
          </p:cNvSpPr>
          <p:nvPr/>
        </p:nvSpPr>
        <p:spPr>
          <a:xfrm>
            <a:off x="5125320" y="2203257"/>
            <a:ext cx="5683406" cy="1855789"/>
          </a:xfrm>
          <a:prstGeom prst="rect">
            <a:avLst/>
          </a:prstGeom>
        </p:spPr>
        <p:txBody>
          <a:bodyPr numCol="1" spcCol="0"/>
          <a:lstStyle>
            <a:lvl1pPr marL="342900" indent="-34290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sz="18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6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4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00250" indent="-1714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2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Format: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100% online, self-study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18181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8181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60B6E9F1-734A-182C-172E-579A93D44A4E}"/>
              </a:ext>
            </a:extLst>
          </p:cNvPr>
          <p:cNvSpPr txBox="1">
            <a:spLocks/>
          </p:cNvSpPr>
          <p:nvPr/>
        </p:nvSpPr>
        <p:spPr>
          <a:xfrm>
            <a:off x="6233797" y="2483317"/>
            <a:ext cx="9648472" cy="1009651"/>
          </a:xfrm>
          <a:prstGeom prst="rect">
            <a:avLst/>
          </a:prstGeom>
        </p:spPr>
        <p:txBody>
          <a:bodyPr numCol="1" spcCol="0"/>
          <a:lstStyle>
            <a:lvl1pPr marL="342900" indent="-34290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sz="18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6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4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00250" indent="-1714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2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Outcomes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18181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77AED4-2FD5-5534-6562-6DCF9CEDCE79}"/>
              </a:ext>
            </a:extLst>
          </p:cNvPr>
          <p:cNvCxnSpPr>
            <a:cxnSpLocks/>
          </p:cNvCxnSpPr>
          <p:nvPr/>
        </p:nvCxnSpPr>
        <p:spPr>
          <a:xfrm>
            <a:off x="4783873" y="2364058"/>
            <a:ext cx="0" cy="1168851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682F1B1-167C-5369-E233-276D724DB6FA}"/>
              </a:ext>
            </a:extLst>
          </p:cNvPr>
          <p:cNvCxnSpPr>
            <a:cxnSpLocks/>
          </p:cNvCxnSpPr>
          <p:nvPr/>
        </p:nvCxnSpPr>
        <p:spPr>
          <a:xfrm flipH="1">
            <a:off x="1160254" y="3795130"/>
            <a:ext cx="9648472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67B84FD-0C56-9BF9-82F7-9BDD52290B05}"/>
              </a:ext>
            </a:extLst>
          </p:cNvPr>
          <p:cNvGrpSpPr/>
          <p:nvPr/>
        </p:nvGrpSpPr>
        <p:grpSpPr>
          <a:xfrm>
            <a:off x="783250" y="1615666"/>
            <a:ext cx="10648890" cy="4758630"/>
            <a:chOff x="5005162" y="1690688"/>
            <a:chExt cx="10648890" cy="475863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1BF2B4D-85AD-1428-6BA9-0F54C5D0C9F6}"/>
                </a:ext>
              </a:extLst>
            </p:cNvPr>
            <p:cNvGrpSpPr/>
            <p:nvPr/>
          </p:nvGrpSpPr>
          <p:grpSpPr>
            <a:xfrm>
              <a:off x="5005162" y="1690688"/>
              <a:ext cx="10648890" cy="4758630"/>
              <a:chOff x="769959" y="1690688"/>
              <a:chExt cx="10648890" cy="475863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4E09DA0-ECBD-6629-B928-2B858D033E0B}"/>
                  </a:ext>
                </a:extLst>
              </p:cNvPr>
              <p:cNvSpPr/>
              <p:nvPr/>
            </p:nvSpPr>
            <p:spPr>
              <a:xfrm>
                <a:off x="769960" y="1690688"/>
                <a:ext cx="10648889" cy="47586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orgia" panose="02040502050405020303"/>
                  <a:ea typeface="+mn-ea"/>
                  <a:cs typeface="+mn-cs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D07672F-2245-FC3D-62CC-4CDA6229013C}"/>
                  </a:ext>
                </a:extLst>
              </p:cNvPr>
              <p:cNvSpPr/>
              <p:nvPr/>
            </p:nvSpPr>
            <p:spPr>
              <a:xfrm>
                <a:off x="769959" y="1690688"/>
                <a:ext cx="10648889" cy="30538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orgia" panose="02040502050405020303"/>
                  <a:ea typeface="+mn-ea"/>
                  <a:cs typeface="+mn-cs"/>
                </a:endParaRPr>
              </a:p>
            </p:txBody>
          </p:sp>
        </p:grpSp>
        <p:sp>
          <p:nvSpPr>
            <p:cNvPr id="18" name="Content Placeholder 1">
              <a:extLst>
                <a:ext uri="{FF2B5EF4-FFF2-40B4-BE49-F238E27FC236}">
                  <a16:creationId xmlns:a16="http://schemas.microsoft.com/office/drawing/2014/main" id="{88358742-50E9-4353-024E-493F983AAFD8}"/>
                </a:ext>
              </a:extLst>
            </p:cNvPr>
            <p:cNvSpPr txBox="1">
              <a:spLocks/>
            </p:cNvSpPr>
            <p:nvPr/>
          </p:nvSpPr>
          <p:spPr>
            <a:xfrm>
              <a:off x="5335456" y="2849819"/>
              <a:ext cx="4258449" cy="818636"/>
            </a:xfrm>
            <a:prstGeom prst="rect">
              <a:avLst/>
            </a:prstGeom>
          </p:spPr>
          <p:txBody>
            <a:bodyPr numCol="1" spcCol="0"/>
            <a:lstStyle>
              <a:lvl1pPr marL="342900" indent="-34290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Courier New" panose="02070309020205020404" pitchFamily="49" charset="0"/>
                <a:buChar char="o"/>
                <a:defRPr sz="18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2001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6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573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4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00250" indent="-1714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2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Tuition: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$2,050 per course/ $20,500*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Graphik Regular" panose="020B0503030202060203" pitchFamily="34" charset="0"/>
                  <a:ea typeface="+mn-ea"/>
                  <a:cs typeface="Arial" panose="020B0604020202020204" pitchFamily="34" charset="0"/>
                </a:rPr>
                <a:t>*Tuition varies based on single course/package options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1555FE2-6366-007E-8299-10FD631921FE}"/>
                </a:ext>
              </a:extLst>
            </p:cNvPr>
            <p:cNvCxnSpPr>
              <a:cxnSpLocks/>
            </p:cNvCxnSpPr>
            <p:nvPr/>
          </p:nvCxnSpPr>
          <p:spPr>
            <a:xfrm>
              <a:off x="9616965" y="2354094"/>
              <a:ext cx="0" cy="3249038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ontent Placeholder 1">
              <a:extLst>
                <a:ext uri="{FF2B5EF4-FFF2-40B4-BE49-F238E27FC236}">
                  <a16:creationId xmlns:a16="http://schemas.microsoft.com/office/drawing/2014/main" id="{E6A1CD99-0227-AB6C-06B8-AAB3FE0D7F74}"/>
                </a:ext>
              </a:extLst>
            </p:cNvPr>
            <p:cNvSpPr txBox="1">
              <a:spLocks/>
            </p:cNvSpPr>
            <p:nvPr/>
          </p:nvSpPr>
          <p:spPr>
            <a:xfrm>
              <a:off x="10127084" y="2098975"/>
              <a:ext cx="5193118" cy="3847732"/>
            </a:xfrm>
            <a:prstGeom prst="rect">
              <a:avLst/>
            </a:prstGeom>
          </p:spPr>
          <p:txBody>
            <a:bodyPr numCol="1" spcCol="0"/>
            <a:lstStyle>
              <a:lvl1pPr marL="342900" indent="-342900" algn="l" defTabSz="914400" rtl="0" eaLnBrk="1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Courier New" panose="02070309020205020404" pitchFamily="49" charset="0"/>
                <a:buChar char="o"/>
                <a:defRPr sz="18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2001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6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57350" indent="-2857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4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00250" indent="-171450" algn="l" defTabSz="914400" rtl="0" eaLnBrk="1" latinLnBrk="0" hangingPunct="1">
                <a:lnSpc>
                  <a:spcPct val="140000"/>
                </a:lnSpc>
                <a:spcBef>
                  <a:spcPts val="500"/>
                </a:spcBef>
                <a:spcAft>
                  <a:spcPts val="300"/>
                </a:spcAft>
                <a:buFont typeface="Wingdings" pitchFamily="2" charset="2"/>
                <a:buChar char="§"/>
                <a:defRPr sz="1200" kern="1200">
                  <a:solidFill>
                    <a:srgbClr val="18181E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Learning Outcomes May Include:</a:t>
              </a:r>
            </a:p>
            <a:p>
              <a:pPr fontAlgn="base"/>
              <a:r>
                <a:rPr lang="en-US" sz="1400" dirty="0"/>
                <a:t>Advanced strategies in tax planning, estate planning, retirement income, and investment planning</a:t>
              </a:r>
            </a:p>
            <a:p>
              <a:pPr fontAlgn="base"/>
              <a:r>
                <a:rPr lang="en-US" sz="1400" dirty="0"/>
                <a:t>Behavioral finance, financial psychology, and client communication techniques</a:t>
              </a:r>
            </a:p>
            <a:p>
              <a:pPr fontAlgn="base"/>
              <a:r>
                <a:rPr lang="en-US" sz="1400" dirty="0"/>
                <a:t>Leadership development in team building, decision-making, and organizational strategy</a:t>
              </a:r>
            </a:p>
            <a:p>
              <a:pPr fontAlgn="base"/>
              <a:r>
                <a:rPr lang="en-US" sz="1400" dirty="0"/>
                <a:t>Business valuation, succession planning, and small business transition strategies</a:t>
              </a:r>
            </a:p>
            <a:p>
              <a:pPr fontAlgn="base"/>
              <a:r>
                <a:rPr lang="en-US" sz="1400" dirty="0"/>
                <a:t>And MORE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B30AAEB-1BE7-FE09-C0B0-BC5874C0CB1F}"/>
                </a:ext>
              </a:extLst>
            </p:cNvPr>
            <p:cNvSpPr txBox="1"/>
            <p:nvPr/>
          </p:nvSpPr>
          <p:spPr>
            <a:xfrm>
              <a:off x="5335457" y="3869261"/>
              <a:ext cx="3839764" cy="10150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fontAlgn="base">
                <a:lnSpc>
                  <a:spcPct val="140000"/>
                </a:lnSpc>
                <a:spcBef>
                  <a:spcPts val="1000"/>
                </a:spcBef>
                <a:spcAft>
                  <a:spcPts val="300"/>
                </a:spcAft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Timing: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Complete in 15</a:t>
              </a:r>
              <a:r>
                <a:rPr lang="en-US" sz="16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months</a:t>
              </a:r>
              <a:r>
                <a:rPr lang="en-US" sz="20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br>
                <a:rPr lang="en-US" sz="20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rgbClr val="18181E"/>
                  </a:solidFill>
                  <a:latin typeface="Graphik Regular" panose="020B0503030202060203" pitchFamily="34" charset="0"/>
                  <a:cs typeface="Arial" panose="020B0604020202020204" pitchFamily="34" charset="0"/>
                </a:rPr>
                <a:t>*If attending full time and completing 2 courses each quarter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FA7AD1-DD7A-40A9-A455-9A317E787903}"/>
                </a:ext>
              </a:extLst>
            </p:cNvPr>
            <p:cNvSpPr txBox="1"/>
            <p:nvPr/>
          </p:nvSpPr>
          <p:spPr>
            <a:xfrm>
              <a:off x="5312413" y="5123292"/>
              <a:ext cx="4112867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spcBef>
                  <a:spcPts val="1000"/>
                </a:spcBef>
                <a:spcAft>
                  <a:spcPts val="300"/>
                </a:spcAft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8181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Format: </a:t>
              </a:r>
              <a:r>
                <a:rPr lang="en-US" sz="16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 courses</a:t>
              </a:r>
              <a:r>
                <a:rPr lang="en-US"/>
                <a:t>; </a:t>
              </a:r>
              <a:r>
                <a:rPr lang="en-US" sz="1600" dirty="0">
                  <a:solidFill>
                    <a:srgbClr val="18181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Courses offered with asynchronous coursework, live virtual synchronous or in-person lecture sessions, and one required in-person residency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294B563-3F4F-8307-91A8-4DBFC04C56F1}"/>
                </a:ext>
              </a:extLst>
            </p:cNvPr>
            <p:cNvCxnSpPr>
              <a:cxnSpLocks/>
            </p:cNvCxnSpPr>
            <p:nvPr/>
          </p:nvCxnSpPr>
          <p:spPr>
            <a:xfrm>
              <a:off x="5312413" y="2777499"/>
              <a:ext cx="4304551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A8F2FA3-A049-593D-422B-4967704AC03F}"/>
                </a:ext>
              </a:extLst>
            </p:cNvPr>
            <p:cNvCxnSpPr>
              <a:cxnSpLocks/>
            </p:cNvCxnSpPr>
            <p:nvPr/>
          </p:nvCxnSpPr>
          <p:spPr>
            <a:xfrm>
              <a:off x="5335457" y="4993754"/>
              <a:ext cx="4304551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35051F9-D801-5B8D-74F3-29A8D6C324AB}"/>
              </a:ext>
            </a:extLst>
          </p:cNvPr>
          <p:cNvCxnSpPr>
            <a:cxnSpLocks/>
          </p:cNvCxnSpPr>
          <p:nvPr/>
        </p:nvCxnSpPr>
        <p:spPr>
          <a:xfrm>
            <a:off x="1113545" y="3794239"/>
            <a:ext cx="430455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D87B86D-DC18-C86D-5AB2-B8B1D6726FFB}"/>
              </a:ext>
            </a:extLst>
          </p:cNvPr>
          <p:cNvSpPr txBox="1">
            <a:spLocks/>
          </p:cNvSpPr>
          <p:nvPr/>
        </p:nvSpPr>
        <p:spPr>
          <a:xfrm>
            <a:off x="1119090" y="2126861"/>
            <a:ext cx="3839764" cy="568584"/>
          </a:xfrm>
          <a:prstGeom prst="rect">
            <a:avLst/>
          </a:prstGeom>
        </p:spPr>
        <p:txBody>
          <a:bodyPr numCol="1" spcCol="0"/>
          <a:lstStyle>
            <a:lvl1pPr marL="342900" indent="-34290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defRPr sz="18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001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6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4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00250" indent="-171450" algn="l" defTabSz="914400" rtl="0" eaLnBrk="1" latinLnBrk="0" hangingPunct="1">
              <a:lnSpc>
                <a:spcPct val="140000"/>
              </a:lnSpc>
              <a:spcBef>
                <a:spcPts val="500"/>
              </a:spcBef>
              <a:spcAft>
                <a:spcPts val="300"/>
              </a:spcAft>
              <a:buFont typeface="Wingdings" pitchFamily="2" charset="2"/>
              <a:buChar char="§"/>
              <a:defRPr sz="1200" kern="1200">
                <a:solidFill>
                  <a:srgbClr val="18181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 b="1" dirty="0"/>
              <a:t>Application Fee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8181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$</a:t>
            </a:r>
            <a:r>
              <a:rPr lang="en-US" sz="1600" dirty="0"/>
              <a:t>50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8181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093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28D3B-9AD0-0A9D-B4BF-68979DDDB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344320B-9ADE-04A5-0476-1EA2657D3EC2}"/>
              </a:ext>
            </a:extLst>
          </p:cNvPr>
          <p:cNvSpPr/>
          <p:nvPr/>
        </p:nvSpPr>
        <p:spPr>
          <a:xfrm>
            <a:off x="876302" y="1285880"/>
            <a:ext cx="8229600" cy="64008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  <a:p>
            <a:pPr algn="ctr"/>
            <a:r>
              <a:rPr lang="en-US" sz="1400" dirty="0"/>
              <a:t>Financial Psychology Certificate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3EDD7FE-DA94-769D-066A-12A003E43839}"/>
              </a:ext>
            </a:extLst>
          </p:cNvPr>
          <p:cNvSpPr/>
          <p:nvPr/>
        </p:nvSpPr>
        <p:spPr>
          <a:xfrm>
            <a:off x="876302" y="2041207"/>
            <a:ext cx="8229600" cy="64008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Retirement Planning Certificate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D1C39E-CFEB-B598-D712-B1214EBFB906}"/>
              </a:ext>
            </a:extLst>
          </p:cNvPr>
          <p:cNvSpPr/>
          <p:nvPr/>
        </p:nvSpPr>
        <p:spPr>
          <a:xfrm>
            <a:off x="876302" y="4298796"/>
            <a:ext cx="8229600" cy="64008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 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64D7553-D22E-970C-C635-33FC5D95E3F8}"/>
              </a:ext>
            </a:extLst>
          </p:cNvPr>
          <p:cNvSpPr/>
          <p:nvPr/>
        </p:nvSpPr>
        <p:spPr>
          <a:xfrm>
            <a:off x="876302" y="2788920"/>
            <a:ext cx="8229600" cy="64008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 Certificate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1CEC289-62DD-9765-FBC3-8448AE8254B5}"/>
              </a:ext>
            </a:extLst>
          </p:cNvPr>
          <p:cNvSpPr/>
          <p:nvPr/>
        </p:nvSpPr>
        <p:spPr>
          <a:xfrm>
            <a:off x="876302" y="3543858"/>
            <a:ext cx="8229600" cy="64008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Organizational Leadership Certificate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D97D0D-2A71-8F3F-E4FA-5E91065F9581}"/>
              </a:ext>
            </a:extLst>
          </p:cNvPr>
          <p:cNvSpPr txBox="1"/>
          <p:nvPr/>
        </p:nvSpPr>
        <p:spPr>
          <a:xfrm>
            <a:off x="438151" y="409580"/>
            <a:ext cx="110216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Flexible, Modular Curriculum Built with 7 Stackable Certificates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0EE5E73-EBBC-8139-E820-6E38A1D26059}"/>
              </a:ext>
            </a:extLst>
          </p:cNvPr>
          <p:cNvSpPr/>
          <p:nvPr/>
        </p:nvSpPr>
        <p:spPr>
          <a:xfrm>
            <a:off x="876302" y="5053734"/>
            <a:ext cx="8229600" cy="64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Business Succession Planning Certificate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2A37B92-8681-05B6-3DDA-74A92670511A}"/>
              </a:ext>
            </a:extLst>
          </p:cNvPr>
          <p:cNvSpPr/>
          <p:nvPr/>
        </p:nvSpPr>
        <p:spPr>
          <a:xfrm>
            <a:off x="876302" y="5808672"/>
            <a:ext cx="8229600" cy="64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Estate Planning and Taxation Certificate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FC7EAE-70A8-875F-6854-D7DFBBDD441B}"/>
              </a:ext>
            </a:extLst>
          </p:cNvPr>
          <p:cNvSpPr txBox="1"/>
          <p:nvPr/>
        </p:nvSpPr>
        <p:spPr>
          <a:xfrm>
            <a:off x="9462052" y="1925960"/>
            <a:ext cx="22363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7 graduate-level certificate programs integrate with the MSFP Program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Each stackable certificate program is comprised of 3 courses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583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7CC28-13AC-7E6F-A51E-D9326A252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F956C-DD89-656E-F922-17746A16C75B}"/>
              </a:ext>
            </a:extLst>
          </p:cNvPr>
          <p:cNvSpPr/>
          <p:nvPr/>
        </p:nvSpPr>
        <p:spPr>
          <a:xfrm>
            <a:off x="876302" y="1285880"/>
            <a:ext cx="8179208" cy="84772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  <a:p>
            <a:pPr algn="ctr"/>
            <a:r>
              <a:rPr lang="en-US" sz="1400" dirty="0"/>
              <a:t>Financial Psychology Certificate</a:t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4C3257F-B47B-28FC-D6BC-AC3CB8BD894A}"/>
              </a:ext>
            </a:extLst>
          </p:cNvPr>
          <p:cNvSpPr/>
          <p:nvPr/>
        </p:nvSpPr>
        <p:spPr>
          <a:xfrm>
            <a:off x="2619376" y="2280911"/>
            <a:ext cx="6436134" cy="776285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582 - Ethical Behaviors in Financial Planning</a:t>
            </a:r>
            <a:br>
              <a:rPr lang="en-US" sz="1400" dirty="0"/>
            </a:br>
            <a:r>
              <a:rPr lang="en-US" sz="1400" dirty="0"/>
              <a:t> (In-Person Residency)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BE509D1-33B4-3B50-42FB-B80B6CAF8EE3}"/>
              </a:ext>
            </a:extLst>
          </p:cNvPr>
          <p:cNvSpPr/>
          <p:nvPr/>
        </p:nvSpPr>
        <p:spPr>
          <a:xfrm>
            <a:off x="850874" y="2408022"/>
            <a:ext cx="1571318" cy="3699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Foundational Track</a:t>
            </a:r>
          </a:p>
          <a:p>
            <a:pPr algn="ctr"/>
            <a:br>
              <a:rPr lang="en-US" sz="1400" dirty="0"/>
            </a:br>
            <a:r>
              <a:rPr lang="en-US" sz="1400" dirty="0"/>
              <a:t>6 Online</a:t>
            </a:r>
            <a:br>
              <a:rPr lang="en-US" sz="1400" dirty="0"/>
            </a:br>
            <a:r>
              <a:rPr lang="en-US" sz="1400" dirty="0"/>
              <a:t> + 1 Capstone Case Development (In-Person Residency)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BE6DF6A-3FD2-A044-AE57-5BB5185D1697}"/>
              </a:ext>
            </a:extLst>
          </p:cNvPr>
          <p:cNvSpPr/>
          <p:nvPr/>
        </p:nvSpPr>
        <p:spPr>
          <a:xfrm>
            <a:off x="2643187" y="4073088"/>
            <a:ext cx="1828800" cy="9144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Retirement Planning Certificate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C4933D2-49BA-1A0B-135F-24B46578074A}"/>
              </a:ext>
            </a:extLst>
          </p:cNvPr>
          <p:cNvSpPr/>
          <p:nvPr/>
        </p:nvSpPr>
        <p:spPr>
          <a:xfrm>
            <a:off x="4850068" y="5114920"/>
            <a:ext cx="1828800" cy="9144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</a:t>
            </a:r>
          </a:p>
          <a:p>
            <a:pPr algn="ctr"/>
            <a:r>
              <a:rPr lang="en-US" sz="1400" dirty="0"/>
              <a:t>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A8D758F-5EF2-2960-5A00-FB0EC945CF06}"/>
              </a:ext>
            </a:extLst>
          </p:cNvPr>
          <p:cNvSpPr/>
          <p:nvPr/>
        </p:nvSpPr>
        <p:spPr>
          <a:xfrm>
            <a:off x="2643187" y="5114920"/>
            <a:ext cx="1828800" cy="9144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</a:t>
            </a:r>
          </a:p>
          <a:p>
            <a:pPr algn="ctr"/>
            <a:r>
              <a:rPr lang="en-US" sz="1400" dirty="0"/>
              <a:t>Certificate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9CA69D5-4D4A-1B9D-6FA2-A6E563EE59A5}"/>
              </a:ext>
            </a:extLst>
          </p:cNvPr>
          <p:cNvSpPr/>
          <p:nvPr/>
        </p:nvSpPr>
        <p:spPr>
          <a:xfrm>
            <a:off x="4850068" y="4073088"/>
            <a:ext cx="1828800" cy="9144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Organizational Leadership</a:t>
            </a:r>
          </a:p>
          <a:p>
            <a:pPr algn="ctr"/>
            <a:r>
              <a:rPr lang="en-US" sz="1400" dirty="0"/>
              <a:t>Certificate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687E8B-358B-73D9-AC27-F7FB6F90EDF9}"/>
              </a:ext>
            </a:extLst>
          </p:cNvPr>
          <p:cNvSpPr txBox="1"/>
          <p:nvPr/>
        </p:nvSpPr>
        <p:spPr>
          <a:xfrm>
            <a:off x="438151" y="409580"/>
            <a:ext cx="10652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 The Four Tracks of the MSFP Program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112A4C5-A90A-D6B1-BD2E-88E065CBEAFF}"/>
              </a:ext>
            </a:extLst>
          </p:cNvPr>
          <p:cNvSpPr/>
          <p:nvPr/>
        </p:nvSpPr>
        <p:spPr>
          <a:xfrm>
            <a:off x="7120859" y="4067401"/>
            <a:ext cx="1828800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CAP</a:t>
            </a:r>
            <a:r>
              <a:rPr lang="en-US" sz="1400" baseline="30000" dirty="0"/>
              <a:t>®</a:t>
            </a:r>
            <a:r>
              <a:rPr lang="en-US" sz="1400" dirty="0"/>
              <a:t> Designation or Graduate Certificate #1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639FBFD-2BE6-2981-6261-CBB611EE32D0}"/>
              </a:ext>
            </a:extLst>
          </p:cNvPr>
          <p:cNvSpPr/>
          <p:nvPr/>
        </p:nvSpPr>
        <p:spPr>
          <a:xfrm>
            <a:off x="7120859" y="5114920"/>
            <a:ext cx="1828800" cy="91440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Graduate Certificate #2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62A7A-C867-40DA-4B47-A37ABFA539D6}"/>
              </a:ext>
            </a:extLst>
          </p:cNvPr>
          <p:cNvSpPr/>
          <p:nvPr/>
        </p:nvSpPr>
        <p:spPr>
          <a:xfrm>
            <a:off x="2643187" y="3352189"/>
            <a:ext cx="1828800" cy="64008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Planning Track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10E097-CA51-A78F-215E-E482937D6182}"/>
              </a:ext>
            </a:extLst>
          </p:cNvPr>
          <p:cNvSpPr/>
          <p:nvPr/>
        </p:nvSpPr>
        <p:spPr>
          <a:xfrm>
            <a:off x="4850068" y="3352190"/>
            <a:ext cx="1828800" cy="64008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 Leadership Track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72C7F99-B97A-467C-89A0-1592CAB50AB7}"/>
              </a:ext>
            </a:extLst>
          </p:cNvPr>
          <p:cNvSpPr/>
          <p:nvPr/>
        </p:nvSpPr>
        <p:spPr>
          <a:xfrm>
            <a:off x="7120859" y="3352189"/>
            <a:ext cx="1828800" cy="6400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Interdisciplinary Studies Track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02D021-E97B-D554-1994-18B91ACFAC14}"/>
              </a:ext>
            </a:extLst>
          </p:cNvPr>
          <p:cNvSpPr txBox="1"/>
          <p:nvPr/>
        </p:nvSpPr>
        <p:spPr>
          <a:xfrm>
            <a:off x="9548813" y="1825569"/>
            <a:ext cx="22363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Complete 10 courses, including an in-person residency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Earn a minimum of 30 credit hours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Maintain a minimum passing score of 80 in all courses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9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A48CCFC-F348-613B-0A0E-0AA6C29E9BA6}"/>
              </a:ext>
            </a:extLst>
          </p:cNvPr>
          <p:cNvSpPr/>
          <p:nvPr/>
        </p:nvSpPr>
        <p:spPr>
          <a:xfrm>
            <a:off x="866776" y="1384203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5560ACF-CD92-D58B-FA42-D072E7EA6912}"/>
              </a:ext>
            </a:extLst>
          </p:cNvPr>
          <p:cNvSpPr/>
          <p:nvPr/>
        </p:nvSpPr>
        <p:spPr>
          <a:xfrm>
            <a:off x="857250" y="2396925"/>
            <a:ext cx="1828800" cy="35909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7 Courses:</a:t>
            </a:r>
            <a:br>
              <a:rPr lang="en-US" sz="1400" dirty="0"/>
            </a:br>
            <a:r>
              <a:rPr lang="en-US" sz="1400" dirty="0"/>
              <a:t>6 Online</a:t>
            </a:r>
            <a:br>
              <a:rPr lang="en-US" sz="1400" dirty="0"/>
            </a:br>
            <a:r>
              <a:rPr lang="en-US" sz="1400" dirty="0"/>
              <a:t> + 1 Capstone Case Development (In-Person Residency)</a:t>
            </a:r>
          </a:p>
          <a:p>
            <a:pPr algn="ctr"/>
            <a:endParaRPr 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39A14F-98AF-4B5A-3CB6-1ACB0BA58ADD}"/>
              </a:ext>
            </a:extLst>
          </p:cNvPr>
          <p:cNvSpPr txBox="1"/>
          <p:nvPr/>
        </p:nvSpPr>
        <p:spPr>
          <a:xfrm>
            <a:off x="438151" y="409580"/>
            <a:ext cx="10652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Foundational Track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21D8BDA-DA5A-957F-DFA4-3EB83DF46563}"/>
              </a:ext>
            </a:extLst>
          </p:cNvPr>
          <p:cNvSpPr/>
          <p:nvPr/>
        </p:nvSpPr>
        <p:spPr>
          <a:xfrm>
            <a:off x="797583" y="1285881"/>
            <a:ext cx="1967186" cy="4819952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bg2"/>
                </a:solidFill>
              </a:ln>
              <a:noFill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69C640C-9B5B-D1EA-9D58-12C05A46801C}"/>
              </a:ext>
            </a:extLst>
          </p:cNvPr>
          <p:cNvSpPr txBox="1">
            <a:spLocks/>
          </p:cNvSpPr>
          <p:nvPr/>
        </p:nvSpPr>
        <p:spPr>
          <a:xfrm>
            <a:off x="3373527" y="2298603"/>
            <a:ext cx="6771500" cy="32098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 CFP® Education Requirements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the education required to sit for the CFP</a:t>
            </a:r>
            <a:r>
              <a:rPr lang="en-US" sz="1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®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exam while earning your master’s degree.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 Your Services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 core competencies in tax, retirement, insurance, investments, and estate planning — plus expertise in financial psychology.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Graduate with Confidence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Finish your degree in 15 months with a flexible, career-ready curriculum.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DE1C80-F85A-59B3-E72F-7462DA17ED91}"/>
              </a:ext>
            </a:extLst>
          </p:cNvPr>
          <p:cNvSpPr txBox="1"/>
          <p:nvPr/>
        </p:nvSpPr>
        <p:spPr>
          <a:xfrm>
            <a:off x="3140581" y="1538207"/>
            <a:ext cx="8667961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Earn Your Master’s and Prepare to Pass the CFP® Exam – Simultaneously</a:t>
            </a:r>
            <a:endParaRPr kumimoji="0" lang="en-US" sz="200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100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85189-76B6-C36A-425D-1997B20B7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2E0B9C-6D4E-3C57-B5DD-4516FD40E312}"/>
              </a:ext>
            </a:extLst>
          </p:cNvPr>
          <p:cNvSpPr/>
          <p:nvPr/>
        </p:nvSpPr>
        <p:spPr>
          <a:xfrm>
            <a:off x="814387" y="1775163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4E76E17-C279-ECFF-199F-6482545E81D9}"/>
              </a:ext>
            </a:extLst>
          </p:cNvPr>
          <p:cNvSpPr/>
          <p:nvPr/>
        </p:nvSpPr>
        <p:spPr>
          <a:xfrm>
            <a:off x="814387" y="2844178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582 - Ethical Behaviors in Financial Planning (In-Person)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B2C1DE-02B8-037A-D837-975485A120A1}"/>
              </a:ext>
            </a:extLst>
          </p:cNvPr>
          <p:cNvSpPr/>
          <p:nvPr/>
        </p:nvSpPr>
        <p:spPr>
          <a:xfrm>
            <a:off x="805511" y="3913193"/>
            <a:ext cx="1828800" cy="9144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Retirement Planning 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15DE20-2578-6639-5442-ABDD0F59E42D}"/>
              </a:ext>
            </a:extLst>
          </p:cNvPr>
          <p:cNvSpPr/>
          <p:nvPr/>
        </p:nvSpPr>
        <p:spPr>
          <a:xfrm>
            <a:off x="814387" y="4982208"/>
            <a:ext cx="1828800" cy="91440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Advanced High Net Worth Planning Certificate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0024B2-3C41-85C0-F153-CA7F6ACBB16C}"/>
              </a:ext>
            </a:extLst>
          </p:cNvPr>
          <p:cNvSpPr txBox="1"/>
          <p:nvPr/>
        </p:nvSpPr>
        <p:spPr>
          <a:xfrm>
            <a:off x="438151" y="409580"/>
            <a:ext cx="10652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Advanced Planning Track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6AD8AAA-464F-9A54-132E-BBB73CC827BF}"/>
              </a:ext>
            </a:extLst>
          </p:cNvPr>
          <p:cNvSpPr/>
          <p:nvPr/>
        </p:nvSpPr>
        <p:spPr>
          <a:xfrm>
            <a:off x="727586" y="1632155"/>
            <a:ext cx="2005781" cy="4395019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bg2"/>
                </a:solidFill>
              </a:ln>
              <a:noFill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1CA54F-8155-11C9-5A5E-D1AB0F345257}"/>
              </a:ext>
            </a:extLst>
          </p:cNvPr>
          <p:cNvSpPr txBox="1">
            <a:spLocks/>
          </p:cNvSpPr>
          <p:nvPr/>
        </p:nvSpPr>
        <p:spPr>
          <a:xfrm>
            <a:off x="3383359" y="2262621"/>
            <a:ext cx="6771500" cy="30571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Master Advanced Planning Skills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beyond the basics with advanced strategies in tax, estate, retirement, and high net-worth planning.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 Yourself for Growth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 yourself with the knowledge to serve affluent clients, expand your services, and grow your business.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Deeper Where It Matters Most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your studies on the complex areas where clients need the most guidance.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DC97E6-B7EC-5737-2231-95E2D6E6EC77}"/>
              </a:ext>
            </a:extLst>
          </p:cNvPr>
          <p:cNvSpPr txBox="1"/>
          <p:nvPr/>
        </p:nvSpPr>
        <p:spPr>
          <a:xfrm>
            <a:off x="3140581" y="1538207"/>
            <a:ext cx="8549973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 in the Most Critical Areas of Modern Financial Planning</a:t>
            </a:r>
            <a:endParaRPr kumimoji="0" lang="en-US" sz="2000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15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64190-A276-FF8B-FD0E-FF049D6EA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1E1A1E9-44E8-58A8-E138-C49CB1BA8215}"/>
              </a:ext>
            </a:extLst>
          </p:cNvPr>
          <p:cNvSpPr/>
          <p:nvPr/>
        </p:nvSpPr>
        <p:spPr>
          <a:xfrm>
            <a:off x="814387" y="1775163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Financial Psychology Certificate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1BA57E3-84DA-179B-9FEA-8B46E87E6E69}"/>
              </a:ext>
            </a:extLst>
          </p:cNvPr>
          <p:cNvSpPr/>
          <p:nvPr/>
        </p:nvSpPr>
        <p:spPr>
          <a:xfrm>
            <a:off x="814387" y="2844178"/>
            <a:ext cx="1828800" cy="91440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MSFP 582 - Ethical Behaviors in Financial Planning (In-Person)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65316E-CCB8-7110-07F0-CA3F749F8602}"/>
              </a:ext>
            </a:extLst>
          </p:cNvPr>
          <p:cNvSpPr/>
          <p:nvPr/>
        </p:nvSpPr>
        <p:spPr>
          <a:xfrm>
            <a:off x="805511" y="3913193"/>
            <a:ext cx="1828800" cy="9144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Organizational Leadership Certificate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DBF190E-13AE-564B-AE3D-72E00C3F7017}"/>
              </a:ext>
            </a:extLst>
          </p:cNvPr>
          <p:cNvSpPr/>
          <p:nvPr/>
        </p:nvSpPr>
        <p:spPr>
          <a:xfrm>
            <a:off x="814387" y="4982208"/>
            <a:ext cx="1828800" cy="9144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Executive Leadership</a:t>
            </a:r>
          </a:p>
          <a:p>
            <a:pPr algn="ctr"/>
            <a:r>
              <a:rPr lang="en-US" sz="1400" dirty="0"/>
              <a:t>Certificate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D9069C-2A71-7143-D519-A921770181BF}"/>
              </a:ext>
            </a:extLst>
          </p:cNvPr>
          <p:cNvSpPr txBox="1"/>
          <p:nvPr/>
        </p:nvSpPr>
        <p:spPr>
          <a:xfrm>
            <a:off x="438151" y="409580"/>
            <a:ext cx="10652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Leadership Track</a:t>
            </a:r>
          </a:p>
          <a:p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31BFA7-FF30-7A52-AABE-2755A4B88FFF}"/>
              </a:ext>
            </a:extLst>
          </p:cNvPr>
          <p:cNvSpPr/>
          <p:nvPr/>
        </p:nvSpPr>
        <p:spPr>
          <a:xfrm>
            <a:off x="727586" y="1632155"/>
            <a:ext cx="2005781" cy="4395019"/>
          </a:xfrm>
          <a:prstGeom prst="round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bg2"/>
                </a:solidFill>
              </a:ln>
              <a:noFill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4315DF-FE5A-CA1A-F47C-CAB245E478A6}"/>
              </a:ext>
            </a:extLst>
          </p:cNvPr>
          <p:cNvSpPr txBox="1">
            <a:spLocks/>
          </p:cNvSpPr>
          <p:nvPr/>
        </p:nvSpPr>
        <p:spPr>
          <a:xfrm>
            <a:off x="3383359" y="2262621"/>
            <a:ext cx="6771500" cy="305717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the Skills to Lead and Inspire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to build high-performing teams, manage talent, and communicate with influence.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 from Real-World Leadership Scenarios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 practical tools to manage change, make strategic decisions, and navigate organizational complexity.</a:t>
            </a:r>
          </a:p>
          <a:p>
            <a:pPr fontAlgn="base">
              <a:spcAft>
                <a:spcPts val="1600"/>
              </a:spcAft>
            </a:pP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Through Complexity and Uncertainty - 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 the mindset and skill set to lead in dynamic, fast-changing financial services environments.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47A0B6-78F0-0BE8-D279-DC6347B5471D}"/>
              </a:ext>
            </a:extLst>
          </p:cNvPr>
          <p:cNvSpPr txBox="1"/>
          <p:nvPr/>
        </p:nvSpPr>
        <p:spPr>
          <a:xfrm>
            <a:off x="3140581" y="1538207"/>
            <a:ext cx="8549973" cy="473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4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to Lead High-Performing Teams and Organizations</a:t>
            </a:r>
          </a:p>
        </p:txBody>
      </p:sp>
    </p:spTree>
    <p:extLst>
      <p:ext uri="{BB962C8B-B14F-4D97-AF65-F5344CB8AC3E}">
        <p14:creationId xmlns:p14="http://schemas.microsoft.com/office/powerpoint/2010/main" val="2293754347"/>
      </p:ext>
    </p:extLst>
  </p:cSld>
  <p:clrMapOvr>
    <a:masterClrMapping/>
  </p:clrMapOvr>
</p:sld>
</file>

<file path=ppt/theme/theme1.xml><?xml version="1.0" encoding="utf-8"?>
<a:theme xmlns:a="http://schemas.openxmlformats.org/drawingml/2006/main" name="1_Master - Dark BG">
  <a:themeElements>
    <a:clrScheme name="Tac 2023+">
      <a:dk1>
        <a:srgbClr val="18181E"/>
      </a:dk1>
      <a:lt1>
        <a:srgbClr val="FFFFFF"/>
      </a:lt1>
      <a:dk2>
        <a:srgbClr val="4100EC"/>
      </a:dk2>
      <a:lt2>
        <a:srgbClr val="CFCFFF"/>
      </a:lt2>
      <a:accent1>
        <a:srgbClr val="0093FF"/>
      </a:accent1>
      <a:accent2>
        <a:srgbClr val="240066"/>
      </a:accent2>
      <a:accent3>
        <a:srgbClr val="DC3346"/>
      </a:accent3>
      <a:accent4>
        <a:srgbClr val="FF8D78"/>
      </a:accent4>
      <a:accent5>
        <a:srgbClr val="6F66B1"/>
      </a:accent5>
      <a:accent6>
        <a:srgbClr val="E5DBE7"/>
      </a:accent6>
      <a:hlink>
        <a:srgbClr val="4100EC"/>
      </a:hlink>
      <a:folHlink>
        <a:srgbClr val="24006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2C039B1-A995-714F-B23A-6867048BBC18}" vid="{F1137C0C-686B-574E-85D3-C23847A3B34E}"/>
    </a:ext>
  </a:extLst>
</a:theme>
</file>

<file path=ppt/theme/theme2.xml><?xml version="1.0" encoding="utf-8"?>
<a:theme xmlns:a="http://schemas.openxmlformats.org/drawingml/2006/main" name="1_Master - White BG">
  <a:themeElements>
    <a:clrScheme name="Tac 2023+">
      <a:dk1>
        <a:srgbClr val="18181E"/>
      </a:dk1>
      <a:lt1>
        <a:srgbClr val="FFFFFF"/>
      </a:lt1>
      <a:dk2>
        <a:srgbClr val="4100EC"/>
      </a:dk2>
      <a:lt2>
        <a:srgbClr val="CFCFFF"/>
      </a:lt2>
      <a:accent1>
        <a:srgbClr val="0093FF"/>
      </a:accent1>
      <a:accent2>
        <a:srgbClr val="240066"/>
      </a:accent2>
      <a:accent3>
        <a:srgbClr val="DC3346"/>
      </a:accent3>
      <a:accent4>
        <a:srgbClr val="FF8D78"/>
      </a:accent4>
      <a:accent5>
        <a:srgbClr val="6F66B1"/>
      </a:accent5>
      <a:accent6>
        <a:srgbClr val="E5DBE7"/>
      </a:accent6>
      <a:hlink>
        <a:srgbClr val="4100EC"/>
      </a:hlink>
      <a:folHlink>
        <a:srgbClr val="24006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2C039B1-A995-714F-B23A-6867048BBC18}" vid="{73A78B8C-2FFC-A444-AF67-804D21FF4A3A}"/>
    </a:ext>
  </a:extLst>
</a:theme>
</file>

<file path=ppt/theme/theme3.xml><?xml version="1.0" encoding="utf-8"?>
<a:theme xmlns:a="http://schemas.openxmlformats.org/drawingml/2006/main" name="1_Master - Light BG">
  <a:themeElements>
    <a:clrScheme name="Tac 2023+">
      <a:dk1>
        <a:srgbClr val="18181E"/>
      </a:dk1>
      <a:lt1>
        <a:srgbClr val="FFFFFF"/>
      </a:lt1>
      <a:dk2>
        <a:srgbClr val="4100EC"/>
      </a:dk2>
      <a:lt2>
        <a:srgbClr val="CFCFFF"/>
      </a:lt2>
      <a:accent1>
        <a:srgbClr val="0093FF"/>
      </a:accent1>
      <a:accent2>
        <a:srgbClr val="240066"/>
      </a:accent2>
      <a:accent3>
        <a:srgbClr val="DC3346"/>
      </a:accent3>
      <a:accent4>
        <a:srgbClr val="FF8D78"/>
      </a:accent4>
      <a:accent5>
        <a:srgbClr val="6F66B1"/>
      </a:accent5>
      <a:accent6>
        <a:srgbClr val="E5DBE7"/>
      </a:accent6>
      <a:hlink>
        <a:srgbClr val="4100EC"/>
      </a:hlink>
      <a:folHlink>
        <a:srgbClr val="24006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2C039B1-A995-714F-B23A-6867048BBC18}" vid="{FA177C53-881A-9C4E-9300-448868DB3955}"/>
    </a:ext>
  </a:extLst>
</a:theme>
</file>

<file path=ppt/theme/theme4.xml><?xml version="1.0" encoding="utf-8"?>
<a:theme xmlns:a="http://schemas.openxmlformats.org/drawingml/2006/main" name="Master - Dark BG">
  <a:themeElements>
    <a:clrScheme name="Tac 2023+">
      <a:dk1>
        <a:srgbClr val="18181E"/>
      </a:dk1>
      <a:lt1>
        <a:srgbClr val="FFFFFF"/>
      </a:lt1>
      <a:dk2>
        <a:srgbClr val="4100EC"/>
      </a:dk2>
      <a:lt2>
        <a:srgbClr val="CFCFFF"/>
      </a:lt2>
      <a:accent1>
        <a:srgbClr val="0093FF"/>
      </a:accent1>
      <a:accent2>
        <a:srgbClr val="240066"/>
      </a:accent2>
      <a:accent3>
        <a:srgbClr val="DC3346"/>
      </a:accent3>
      <a:accent4>
        <a:srgbClr val="FF8D78"/>
      </a:accent4>
      <a:accent5>
        <a:srgbClr val="6F66B1"/>
      </a:accent5>
      <a:accent6>
        <a:srgbClr val="E5DBE7"/>
      </a:accent6>
      <a:hlink>
        <a:srgbClr val="4100EC"/>
      </a:hlink>
      <a:folHlink>
        <a:srgbClr val="240066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55D8BFFE-7604-C44C-8C47-ECCC2D1C7803}" vid="{8DECBFB8-6596-8D4C-91BD-07B9D35F095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3217952AF0A14BAD2FF25A826B2194" ma:contentTypeVersion="22" ma:contentTypeDescription="Create a new document." ma:contentTypeScope="" ma:versionID="9217def188eb257610c872e0ee7d2cfa">
  <xsd:schema xmlns:xsd="http://www.w3.org/2001/XMLSchema" xmlns:xs="http://www.w3.org/2001/XMLSchema" xmlns:p="http://schemas.microsoft.com/office/2006/metadata/properties" xmlns:ns1="http://schemas.microsoft.com/sharepoint/v3" xmlns:ns2="bff8320e-3359-43eb-9630-1c349238ea1f" xmlns:ns3="7b84b471-7496-48d6-b578-dc7cd6c0e638" targetNamespace="http://schemas.microsoft.com/office/2006/metadata/properties" ma:root="true" ma:fieldsID="6079a7058deef82a6c850ecd5dde100f" ns1:_="" ns2:_="" ns3:_="">
    <xsd:import namespace="http://schemas.microsoft.com/sharepoint/v3"/>
    <xsd:import namespace="bff8320e-3359-43eb-9630-1c349238ea1f"/>
    <xsd:import namespace="7b84b471-7496-48d6-b578-dc7cd6c0e6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Thumbnail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8320e-3359-43eb-9630-1c349238ea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Thumbnail" ma:index="23" nillable="true" ma:displayName="Thumbnail" ma:format="Thumbnail" ma:internalName="Thumbnail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11e3b69-91f8-4e4a-a992-d13f34712d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4b471-7496-48d6-b578-dc7cd6c0e63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f1994118-da84-4fc1-9c40-427926327c12}" ma:internalName="TaxCatchAll" ma:showField="CatchAllData" ma:web="7b84b471-7496-48d6-b578-dc7cd6c0e6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f8320e-3359-43eb-9630-1c349238ea1f">
      <Terms xmlns="http://schemas.microsoft.com/office/infopath/2007/PartnerControls"/>
    </lcf76f155ced4ddcb4097134ff3c332f>
    <TaxCatchAll xmlns="7b84b471-7496-48d6-b578-dc7cd6c0e638" xsi:nil="true"/>
    <_ip_UnifiedCompliancePolicyUIAction xmlns="http://schemas.microsoft.com/sharepoint/v3" xsi:nil="true"/>
    <_ip_UnifiedCompliancePolicyProperties xmlns="http://schemas.microsoft.com/sharepoint/v3" xsi:nil="true"/>
    <Thumbnail xmlns="bff8320e-3359-43eb-9630-1c349238ea1f" xsi:nil="true"/>
  </documentManagement>
</p:properties>
</file>

<file path=customXml/itemProps1.xml><?xml version="1.0" encoding="utf-8"?>
<ds:datastoreItem xmlns:ds="http://schemas.openxmlformats.org/officeDocument/2006/customXml" ds:itemID="{DE1E55E2-8C49-4A71-A95C-F3DD7749AE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ff8320e-3359-43eb-9630-1c349238ea1f"/>
    <ds:schemaRef ds:uri="7b84b471-7496-48d6-b578-dc7cd6c0e6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AD8F18-6F07-4035-9B7C-557BF8C927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70D8E3-5706-4D22-BA42-F3739FAB1E49}">
  <ds:schemaRefs>
    <ds:schemaRef ds:uri="http://schemas.microsoft.com/office/2006/documentManagement/types"/>
    <ds:schemaRef ds:uri="http://www.w3.org/XML/1998/namespace"/>
    <ds:schemaRef ds:uri="http://schemas.microsoft.com/sharepoint/v3"/>
    <ds:schemaRef ds:uri="http://purl.org/dc/elements/1.1/"/>
    <ds:schemaRef ds:uri="http://purl.org/dc/terms/"/>
    <ds:schemaRef ds:uri="http://schemas.openxmlformats.org/package/2006/metadata/core-properties"/>
    <ds:schemaRef ds:uri="bff8320e-3359-43eb-9630-1c349238ea1f"/>
    <ds:schemaRef ds:uri="7b84b471-7496-48d6-b578-dc7cd6c0e638"/>
    <ds:schemaRef ds:uri="http://purl.org/dc/dcmitype/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2107</Words>
  <Application>Microsoft Macintosh PowerPoint</Application>
  <PresentationFormat>Widescreen</PresentationFormat>
  <Paragraphs>195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Courier New</vt:lpstr>
      <vt:lpstr>Georgia</vt:lpstr>
      <vt:lpstr>Graphik Regular</vt:lpstr>
      <vt:lpstr>Wingdings</vt:lpstr>
      <vt:lpstr>1_Master - Dark BG</vt:lpstr>
      <vt:lpstr>1_Master - White BG</vt:lpstr>
      <vt:lpstr>1_Master - Light BG</vt:lpstr>
      <vt:lpstr>Master - Dark BG</vt:lpstr>
      <vt:lpstr>MSFP Master of Science in Financial Planning</vt:lpstr>
      <vt:lpstr>Why Earn Your MSFP?</vt:lpstr>
      <vt:lpstr>Your Education Differentiator</vt:lpstr>
      <vt:lpstr>Program at a Glance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MSFP ® Admissions Requirements</vt:lpstr>
      <vt:lpstr>Expertise For Every Stage</vt:lpstr>
      <vt:lpstr>Financial Psychology Certificate</vt:lpstr>
      <vt:lpstr>Advanced Retirement Planning Certificate</vt:lpstr>
      <vt:lpstr>Advanced High Net Worth Planning Certificate</vt:lpstr>
      <vt:lpstr>Organizational Leadership Certificate</vt:lpstr>
      <vt:lpstr>Executive Leadership Certificate</vt:lpstr>
      <vt:lpstr>Business Succession Planning Certificate</vt:lpstr>
      <vt:lpstr>Estate Planning and Taxation Certificate</vt:lpstr>
      <vt:lpstr>Chartered Advisor in Philanthropy® (CAP ®)</vt:lpstr>
      <vt:lpstr>Take the Next Step Apply Today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Angelo, Greg</dc:creator>
  <cp:lastModifiedBy>Tran, Julia</cp:lastModifiedBy>
  <cp:revision>12</cp:revision>
  <dcterms:created xsi:type="dcterms:W3CDTF">2025-01-02T22:01:09Z</dcterms:created>
  <dcterms:modified xsi:type="dcterms:W3CDTF">2026-07-27T19:10:43Z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0x010100A93217952AF0A14BAD2FF25A826B2194</vt:lpwstr>
  </property>
  <property fmtid="{D5CDD505-2E9C-101B-9397-08002B2CF9AE}" pid="3" name="MediaServiceImageTags">
    <vt:lpwstr/>
  </property>
</Properties>
</file>